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7" r:id="rId2"/>
    <p:sldId id="303" r:id="rId3"/>
    <p:sldId id="259" r:id="rId4"/>
    <p:sldId id="300" r:id="rId5"/>
    <p:sldId id="261" r:id="rId6"/>
    <p:sldId id="302" r:id="rId7"/>
    <p:sldId id="290" r:id="rId8"/>
    <p:sldId id="289" r:id="rId9"/>
    <p:sldId id="307" r:id="rId10"/>
    <p:sldId id="305" r:id="rId11"/>
    <p:sldId id="269" r:id="rId12"/>
    <p:sldId id="267" r:id="rId13"/>
    <p:sldId id="310" r:id="rId14"/>
    <p:sldId id="296" r:id="rId15"/>
    <p:sldId id="271" r:id="rId16"/>
    <p:sldId id="298" r:id="rId17"/>
    <p:sldId id="268" r:id="rId18"/>
    <p:sldId id="270" r:id="rId19"/>
    <p:sldId id="265" r:id="rId20"/>
    <p:sldId id="262" r:id="rId21"/>
    <p:sldId id="306" r:id="rId22"/>
    <p:sldId id="274" r:id="rId23"/>
    <p:sldId id="309" r:id="rId24"/>
    <p:sldId id="273" r:id="rId25"/>
    <p:sldId id="263" r:id="rId26"/>
    <p:sldId id="299" r:id="rId27"/>
    <p:sldId id="297" r:id="rId28"/>
    <p:sldId id="275" r:id="rId29"/>
    <p:sldId id="276" r:id="rId30"/>
    <p:sldId id="277" r:id="rId31"/>
    <p:sldId id="278" r:id="rId32"/>
    <p:sldId id="264"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66626"/>
    <a:srgbClr val="C55A11"/>
    <a:srgbClr val="E2EAF0"/>
    <a:srgbClr val="376289"/>
    <a:srgbClr val="5683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08" autoAdjust="0"/>
  </p:normalViewPr>
  <p:slideViewPr>
    <p:cSldViewPr snapToGrid="0">
      <p:cViewPr>
        <p:scale>
          <a:sx n="100" d="100"/>
          <a:sy n="100" d="100"/>
        </p:scale>
        <p:origin x="522"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B61F8-D3EF-4F39-94FB-EC0F1EFA2E4F}" type="datetimeFigureOut">
              <a:rPr lang="en-US" smtClean="0"/>
              <a:t>4/24/2018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08BB2-796F-4B2B-96A2-304F7666E026}" type="slidenum">
              <a:rPr lang="en-US" smtClean="0"/>
              <a:t>‹#›</a:t>
            </a:fld>
            <a:endParaRPr lang="en-US"/>
          </a:p>
        </p:txBody>
      </p:sp>
    </p:spTree>
    <p:extLst>
      <p:ext uri="{BB962C8B-B14F-4D97-AF65-F5344CB8AC3E}">
        <p14:creationId xmlns:p14="http://schemas.microsoft.com/office/powerpoint/2010/main" val="413913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slides were</a:t>
            </a:r>
            <a:r>
              <a:rPr lang="en-US" baseline="0" dirty="0" smtClean="0"/>
              <a:t> presented at the East Coast Game Conference on April 18</a:t>
            </a:r>
            <a:r>
              <a:rPr lang="en-US" baseline="30000" dirty="0" smtClean="0"/>
              <a:t>th</a:t>
            </a:r>
            <a:r>
              <a:rPr lang="en-US" baseline="0" dirty="0" smtClean="0"/>
              <a:t> 2018.</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a:t>
            </a:fld>
            <a:endParaRPr lang="en-US"/>
          </a:p>
        </p:txBody>
      </p:sp>
    </p:spTree>
    <p:extLst>
      <p:ext uri="{BB962C8B-B14F-4D97-AF65-F5344CB8AC3E}">
        <p14:creationId xmlns:p14="http://schemas.microsoft.com/office/powerpoint/2010/main" val="1725305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enforce</a:t>
            </a:r>
            <a:r>
              <a:rPr lang="en-US" baseline="0" dirty="0" smtClean="0"/>
              <a:t> the maximum Y, we check the high point.</a:t>
            </a:r>
          </a:p>
          <a:p>
            <a:r>
              <a:rPr lang="en-US" baseline="0" dirty="0" smtClean="0"/>
              <a:t>Because we subtract the amplitude from the cosine when we generate the vertices, we know only the elevation can affect the high point.</a:t>
            </a:r>
          </a:p>
          <a:p>
            <a:r>
              <a:rPr lang="en-US" baseline="0" dirty="0" smtClean="0"/>
              <a:t>If the elevation is positive, the high point will be at </a:t>
            </a:r>
            <a:r>
              <a:rPr lang="en-US" baseline="0" dirty="0" err="1" smtClean="0"/>
              <a:t>currentY+elevation</a:t>
            </a:r>
            <a:r>
              <a:rPr lang="en-US" baseline="0" dirty="0" smtClean="0"/>
              <a:t>, otherwise it will be a </a:t>
            </a:r>
            <a:r>
              <a:rPr lang="en-US" baseline="0" dirty="0" err="1" smtClean="0"/>
              <a:t>currentY</a:t>
            </a:r>
            <a:r>
              <a:rPr lang="en-US" baseline="0" dirty="0" smtClean="0"/>
              <a:t>.</a:t>
            </a:r>
          </a:p>
          <a:p>
            <a:r>
              <a:rPr lang="en-US" baseline="0" dirty="0" smtClean="0"/>
              <a:t>To enforce the minimum Y, we calculate all the points along the path and keep the lowest one since we can’t predict which of the vertices will be the lowest.</a:t>
            </a:r>
          </a:p>
          <a:p>
            <a:r>
              <a:rPr lang="en-US" baseline="0" dirty="0" smtClean="0"/>
              <a:t>One additional piece of logic there is we favor keeping the curve if we can, over keeping the elevation. This is because a curved ground is more fun and interesting from a player standpoint than a flat ramp.</a:t>
            </a:r>
          </a:p>
          <a:p>
            <a:r>
              <a:rPr lang="en-US" baseline="0" dirty="0" smtClean="0"/>
              <a:t>If we detect we will overshoot either bound, we simply reverse the elevation to make sure the ground starts changing in the right direction again.</a:t>
            </a:r>
          </a:p>
        </p:txBody>
      </p:sp>
      <p:sp>
        <p:nvSpPr>
          <p:cNvPr id="4" name="Slide Number Placeholder 3"/>
          <p:cNvSpPr>
            <a:spLocks noGrp="1"/>
          </p:cNvSpPr>
          <p:nvPr>
            <p:ph type="sldNum" sz="quarter" idx="10"/>
          </p:nvPr>
        </p:nvSpPr>
        <p:spPr/>
        <p:txBody>
          <a:bodyPr/>
          <a:lstStyle/>
          <a:p>
            <a:fld id="{F5508BB2-796F-4B2B-96A2-304F7666E026}" type="slidenum">
              <a:rPr lang="en-US" smtClean="0"/>
              <a:t>10</a:t>
            </a:fld>
            <a:endParaRPr lang="en-US"/>
          </a:p>
        </p:txBody>
      </p:sp>
    </p:spTree>
    <p:extLst>
      <p:ext uri="{BB962C8B-B14F-4D97-AF65-F5344CB8AC3E}">
        <p14:creationId xmlns:p14="http://schemas.microsoft.com/office/powerpoint/2010/main" val="3796172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have an endless ribbon of peaks and valleys but the game isn’t particularly challenging as the player can never die (yet)</a:t>
            </a:r>
          </a:p>
          <a:p>
            <a:r>
              <a:rPr lang="en-US" baseline="0" dirty="0" smtClean="0"/>
              <a:t>So now is a good time to add some obstacles for the player to avoid.</a:t>
            </a:r>
          </a:p>
          <a:p>
            <a:r>
              <a:rPr lang="en-US" baseline="0" dirty="0" smtClean="0"/>
              <a:t>The two simplest obstacles are walls and holes.</a:t>
            </a:r>
          </a:p>
          <a:p>
            <a:r>
              <a:rPr lang="en-US" baseline="0" dirty="0" smtClean="0"/>
              <a:t>Walls are generated simply by incrementing the last Y position when we generate the new piece of ground, essentially creating a wall for the player to jump over or smash into.</a:t>
            </a:r>
          </a:p>
          <a:p>
            <a:r>
              <a:rPr lang="en-US" baseline="0" dirty="0" smtClean="0"/>
              <a:t>Holes are similar except we zero out the height of all the vertices on the block. We keep the first and last one to the last Y position to make the hole look and feel a bit more organic and provide collision volumes for gameplay purposes.</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11</a:t>
            </a:fld>
            <a:endParaRPr lang="en-US"/>
          </a:p>
        </p:txBody>
      </p:sp>
    </p:spTree>
    <p:extLst>
      <p:ext uri="{BB962C8B-B14F-4D97-AF65-F5344CB8AC3E}">
        <p14:creationId xmlns:p14="http://schemas.microsoft.com/office/powerpoint/2010/main" val="2292789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 ribbon that we</a:t>
            </a:r>
            <a:r>
              <a:rPr lang="en-US" baseline="0" dirty="0" smtClean="0"/>
              <a:t> can play on, we need to start adding enemies to smash.</a:t>
            </a:r>
          </a:p>
          <a:p>
            <a:r>
              <a:rPr lang="en-US" baseline="0" dirty="0" smtClean="0"/>
              <a:t>Enemies are spawned at the edge of each block (we add a small variance so it’s not 100% predictable and we get a bit more variety)</a:t>
            </a:r>
          </a:p>
          <a:p>
            <a:r>
              <a:rPr lang="en-US" baseline="0" dirty="0" smtClean="0"/>
              <a:t>Enemies are not spawned exactly at the edge to prevent cases where the enemy would fall down a hole for instance if that is the next block we generate.</a:t>
            </a:r>
          </a:p>
          <a:p>
            <a:r>
              <a:rPr lang="en-US" baseline="0" dirty="0" smtClean="0"/>
              <a:t>Each enemy can specify where along the block it needs to spawn (expressed as a %)</a:t>
            </a:r>
          </a:p>
          <a:p>
            <a:r>
              <a:rPr lang="en-US" baseline="0" dirty="0" smtClean="0"/>
              <a:t>Each enemy can also specify additional parameters such as how many times it needs to repeat, how much distance it needs in front, or behind it.</a:t>
            </a:r>
          </a:p>
          <a:p>
            <a:r>
              <a:rPr lang="en-US" baseline="0" dirty="0" smtClean="0"/>
              <a:t>Each enemy can also overwrite whatever parameters the ground requires to create specific cases. For instance a bridge can require the block to become a hole, or flamethrowers can require the block to become flat ground.</a:t>
            </a:r>
          </a:p>
          <a:p>
            <a:r>
              <a:rPr lang="en-US" baseline="0" dirty="0" smtClean="0"/>
              <a:t>We choose the enemy *before* we generate the mesh for this very reason.</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12</a:t>
            </a:fld>
            <a:endParaRPr lang="en-US"/>
          </a:p>
        </p:txBody>
      </p:sp>
    </p:spTree>
    <p:extLst>
      <p:ext uri="{BB962C8B-B14F-4D97-AF65-F5344CB8AC3E}">
        <p14:creationId xmlns:p14="http://schemas.microsoft.com/office/powerpoint/2010/main" val="345237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spawn enemies,</a:t>
            </a:r>
            <a:r>
              <a:rPr lang="en-US" baseline="0" dirty="0" smtClean="0"/>
              <a:t> we need to know their Y coordinate.</a:t>
            </a:r>
          </a:p>
          <a:p>
            <a:r>
              <a:rPr lang="en-US" baseline="0" dirty="0" smtClean="0"/>
              <a:t>We could go back to the formula we used to generate the ground geometry but since we need to be able to determine that point at runtime when the enemy is being thrown into the air and landing on the ground, we use a </a:t>
            </a:r>
            <a:r>
              <a:rPr lang="en-US" baseline="0" dirty="0" err="1" smtClean="0"/>
              <a:t>raycast</a:t>
            </a:r>
            <a:r>
              <a:rPr lang="en-US" baseline="0" dirty="0" smtClean="0"/>
              <a:t> instead.</a:t>
            </a:r>
          </a:p>
          <a:p>
            <a:r>
              <a:rPr lang="en-US" baseline="0" dirty="0" smtClean="0"/>
              <a:t>The </a:t>
            </a:r>
            <a:r>
              <a:rPr lang="en-US" baseline="0" dirty="0" err="1" smtClean="0"/>
              <a:t>raycast</a:t>
            </a:r>
            <a:r>
              <a:rPr lang="en-US" baseline="0" dirty="0" smtClean="0"/>
              <a:t> allows us to always find the height of the ribbon at any X coordinate (not just the ones where a vertex is positioned)</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13</a:t>
            </a:fld>
            <a:endParaRPr lang="en-US"/>
          </a:p>
        </p:txBody>
      </p:sp>
    </p:spTree>
    <p:extLst>
      <p:ext uri="{BB962C8B-B14F-4D97-AF65-F5344CB8AC3E}">
        <p14:creationId xmlns:p14="http://schemas.microsoft.com/office/powerpoint/2010/main" val="126530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raycast</a:t>
            </a:r>
            <a:r>
              <a:rPr lang="en-US" dirty="0" smtClean="0"/>
              <a:t> uses the Unity physics API but can be easily adapted for any other game engine.</a:t>
            </a:r>
          </a:p>
          <a:p>
            <a:r>
              <a:rPr lang="en-US" dirty="0" smtClean="0"/>
              <a:t>Note that depending</a:t>
            </a:r>
            <a:r>
              <a:rPr lang="en-US" baseline="0" dirty="0" smtClean="0"/>
              <a:t> on the type or behavior of the enemy, we </a:t>
            </a:r>
            <a:r>
              <a:rPr lang="en-US" baseline="0" dirty="0" err="1" smtClean="0"/>
              <a:t>raycast</a:t>
            </a:r>
            <a:r>
              <a:rPr lang="en-US" baseline="0" dirty="0" smtClean="0"/>
              <a:t> to a different group of objects. This is to prevent, for instance, cavalry to jump from the ground to an elevated platform.</a:t>
            </a:r>
          </a:p>
          <a:p>
            <a:r>
              <a:rPr lang="en-US" baseline="0" dirty="0" smtClean="0"/>
              <a:t>The value 20 is an arbitrary value that we know is larger than our worst case scenario when generating the ground.</a:t>
            </a:r>
          </a:p>
          <a:p>
            <a:r>
              <a:rPr lang="en-US" baseline="0" dirty="0" smtClean="0"/>
              <a:t>We then </a:t>
            </a:r>
            <a:r>
              <a:rPr lang="en-US" baseline="0" dirty="0" err="1" smtClean="0"/>
              <a:t>raycast</a:t>
            </a:r>
            <a:r>
              <a:rPr lang="en-US" baseline="0" dirty="0" smtClean="0"/>
              <a:t> down and if we find a hit, this is where the enemy needs to be placed.</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14</a:t>
            </a:fld>
            <a:endParaRPr lang="en-US"/>
          </a:p>
        </p:txBody>
      </p:sp>
    </p:spTree>
    <p:extLst>
      <p:ext uri="{BB962C8B-B14F-4D97-AF65-F5344CB8AC3E}">
        <p14:creationId xmlns:p14="http://schemas.microsoft.com/office/powerpoint/2010/main" val="4096737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challenges of dynamically generating levels is you have less control over</a:t>
            </a:r>
            <a:r>
              <a:rPr lang="en-US" baseline="0" dirty="0" smtClean="0"/>
              <a:t> difficulty progression as you can’t hand-craft and fine tune the experience.</a:t>
            </a:r>
          </a:p>
          <a:p>
            <a:r>
              <a:rPr lang="en-US" baseline="0" dirty="0" smtClean="0"/>
              <a:t>We still needed some way to make the game easier early in the level and more difficult over time (beyond making the game faster)</a:t>
            </a:r>
          </a:p>
          <a:p>
            <a:r>
              <a:rPr lang="en-US" baseline="0" dirty="0" smtClean="0"/>
              <a:t>We do this by:</a:t>
            </a:r>
          </a:p>
          <a:p>
            <a:r>
              <a:rPr lang="en-US" baseline="0" dirty="0" smtClean="0"/>
              <a:t>1) Adding weights to the enemies so certain types of enemies (easy ones) will show up more often than others (more difficult ones)</a:t>
            </a:r>
          </a:p>
          <a:p>
            <a:r>
              <a:rPr lang="en-US" baseline="0" dirty="0" smtClean="0"/>
              <a:t>2) Specify ranges (in terms of min/max distance played) and the types of enemies that are allowed for this specific range. This allows us to make sure we spawn easy enemies early on and add more difficult enemies as the player reaches higher and higher distances in the game.</a:t>
            </a:r>
          </a:p>
          <a:p>
            <a:r>
              <a:rPr lang="en-US" baseline="0" dirty="0" smtClean="0"/>
              <a:t>Note that we allow a bit of overlap to make the results less predictable and “hide” some of the level generation from the player.</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15</a:t>
            </a:fld>
            <a:endParaRPr lang="en-US"/>
          </a:p>
        </p:txBody>
      </p:sp>
    </p:spTree>
    <p:extLst>
      <p:ext uri="{BB962C8B-B14F-4D97-AF65-F5344CB8AC3E}">
        <p14:creationId xmlns:p14="http://schemas.microsoft.com/office/powerpoint/2010/main" val="2473743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parts.</a:t>
            </a:r>
          </a:p>
          <a:p>
            <a:r>
              <a:rPr lang="en-US" dirty="0" smtClean="0"/>
              <a:t>First, because</a:t>
            </a:r>
            <a:r>
              <a:rPr lang="en-US" baseline="0" dirty="0" smtClean="0"/>
              <a:t> enemies can have different weights we calculate the sum of the all the weights for each region. This only needs to be done once.</a:t>
            </a:r>
          </a:p>
          <a:p>
            <a:r>
              <a:rPr lang="en-US" baseline="0" dirty="0" smtClean="0"/>
              <a:t>Second, if we need to pick a new enemy we check our distance along the ribbon to find the regions that we need to pick enemies from.</a:t>
            </a:r>
          </a:p>
          <a:p>
            <a:r>
              <a:rPr lang="en-US" baseline="0" dirty="0" smtClean="0"/>
              <a:t>Note that we allow up to two different regions. This allows us to create some overlap between two consecutive regions to hide the generation logic from the player. This also allows us to choose between two different regions once we run out of pre-defined regions so the game doesn’t get too repetitive or predictable.</a:t>
            </a:r>
          </a:p>
          <a:p>
            <a:r>
              <a:rPr lang="en-US" baseline="0" dirty="0" smtClean="0"/>
              <a:t>Once we have identified which region we want to use, we roll the dice, then parse our list if enemies until we have accumulated enough weight to beat the dice roll. This tells us which enemy to spawn.</a:t>
            </a:r>
          </a:p>
          <a:p>
            <a:r>
              <a:rPr lang="en-US" baseline="0" dirty="0" smtClean="0"/>
              <a:t>Note that “enemy” in this context means either “enemies” or “obstacles”.</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16</a:t>
            </a:fld>
            <a:endParaRPr lang="en-US"/>
          </a:p>
        </p:txBody>
      </p:sp>
    </p:spTree>
    <p:extLst>
      <p:ext uri="{BB962C8B-B14F-4D97-AF65-F5344CB8AC3E}">
        <p14:creationId xmlns:p14="http://schemas.microsoft.com/office/powerpoint/2010/main" val="9006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we hav</a:t>
            </a:r>
            <a:r>
              <a:rPr lang="en-US" baseline="0" dirty="0" smtClean="0"/>
              <a:t>e enough code to play the game.</a:t>
            </a:r>
          </a:p>
          <a:p>
            <a:r>
              <a:rPr lang="en-US" baseline="0" dirty="0" smtClean="0"/>
              <a:t>Now is a good time to stop and define two very important parameters:</a:t>
            </a:r>
          </a:p>
          <a:p>
            <a:pPr marL="228600" indent="-228600">
              <a:buAutoNum type="arabicParenR"/>
            </a:pPr>
            <a:r>
              <a:rPr lang="en-US" baseline="0" dirty="0" smtClean="0"/>
              <a:t>How fast is the player traveling? This means the lowest speed when the game starts and highest when the player reaches a given distance, as we don’t want to increase speed forever and become unplayable.</a:t>
            </a:r>
          </a:p>
          <a:p>
            <a:pPr marL="228600" indent="-228600">
              <a:buAutoNum type="arabicParenR"/>
            </a:pPr>
            <a:r>
              <a:rPr lang="en-US" dirty="0" smtClean="0"/>
              <a:t>How high can the player jump and double-jump.</a:t>
            </a:r>
          </a:p>
          <a:p>
            <a:pPr marL="0" indent="0">
              <a:buNone/>
            </a:pPr>
            <a:r>
              <a:rPr lang="en-US" dirty="0" smtClean="0"/>
              <a:t>We</a:t>
            </a:r>
            <a:r>
              <a:rPr lang="en-US" baseline="0" dirty="0" smtClean="0"/>
              <a:t> need to nail down these values now before we create a whole bunch of levels because the two parameters combined tell us how big or high objects need to be. For instance, the length of a hole so the player must jump to clear it, the height of a wall so the player can clear it with a single or double-jump, the height of platforms and fliers so the player can still reach them, etc.</a:t>
            </a:r>
          </a:p>
          <a:p>
            <a:pPr marL="0" indent="0">
              <a:buNone/>
            </a:pPr>
            <a:r>
              <a:rPr lang="en-US" baseline="0" dirty="0" smtClean="0"/>
              <a:t>This is important to do now as we don’t want to keep chasing our tail making a level, changing the value and reworking the level.</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17</a:t>
            </a:fld>
            <a:endParaRPr lang="en-US"/>
          </a:p>
        </p:txBody>
      </p:sp>
    </p:spTree>
    <p:extLst>
      <p:ext uri="{BB962C8B-B14F-4D97-AF65-F5344CB8AC3E}">
        <p14:creationId xmlns:p14="http://schemas.microsoft.com/office/powerpoint/2010/main" val="238146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thing about generating</a:t>
            </a:r>
            <a:r>
              <a:rPr lang="en-US" baseline="0" dirty="0" smtClean="0"/>
              <a:t> levels is you can get to playable very quickly.</a:t>
            </a:r>
          </a:p>
          <a:p>
            <a:r>
              <a:rPr lang="en-US" baseline="0" dirty="0" smtClean="0"/>
              <a:t>Our first playable was literally a couple of cylinders for the player and cubes for the enemy. The ground generation was what made the entire gameplay work and we were able to figure out scale and speed without spending any time or money on assets (yet)</a:t>
            </a:r>
          </a:p>
          <a:p>
            <a:r>
              <a:rPr lang="en-US" baseline="0" dirty="0" smtClean="0"/>
              <a:t>After that we used the asset store to quickly block what each level should feel like. At this point we didn’t care about how things looked so we stretched, squashed and modified models all the time. The intent was to figure out the feel of the game and the dimensions we needed before creating assets. What was great about this approach is it allowed us to discover something in our original design that wasn’t working as well as it should and address it (see next slide) </a:t>
            </a:r>
          </a:p>
          <a:p>
            <a:endParaRPr lang="en-US" baseline="0" dirty="0" smtClean="0"/>
          </a:p>
          <a:p>
            <a:r>
              <a:rPr lang="en-US" baseline="0" dirty="0" smtClean="0"/>
              <a:t>We used the same approach for creating obstacles and enemies. In order to test new gameplay we didn’t need to wait for the 3D model to be created and available. We used primitives to figure out the size of the object and its configuration before we spent money on the asset. Same with enemies, we started with 2D billboards which only required an image of the enemy and already allowed us to figure out what color and scale to use for the character to read well in the game. Even when we were getting the 3D models we did not wait for them to be 100% finished before testing them in game. If there was no animation we would just use the T-pose.</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18</a:t>
            </a:fld>
            <a:endParaRPr lang="en-US"/>
          </a:p>
        </p:txBody>
      </p:sp>
    </p:spTree>
    <p:extLst>
      <p:ext uri="{BB962C8B-B14F-4D97-AF65-F5344CB8AC3E}">
        <p14:creationId xmlns:p14="http://schemas.microsoft.com/office/powerpoint/2010/main" val="3933518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early on we knew we wanted the</a:t>
            </a:r>
            <a:r>
              <a:rPr lang="en-US" baseline="0" dirty="0" smtClean="0"/>
              <a:t> game to feel really fast. The DOOMWHEEL is an incredibly fast war machine and the pilot is barely in control at the best of times. In order for the game to be very fast and still playable we needed to give the player plenty of look ahead to be able to react to what was coming.</a:t>
            </a:r>
          </a:p>
          <a:p>
            <a:r>
              <a:rPr lang="en-US" baseline="0" dirty="0" smtClean="0"/>
              <a:t>With our original 2D camera, there simply wasn’t enough time to react to an obstacle or enemy appearing at the edge of the screen.</a:t>
            </a:r>
          </a:p>
          <a:p>
            <a:endParaRPr lang="en-US" baseline="0" dirty="0" smtClean="0"/>
          </a:p>
          <a:p>
            <a:r>
              <a:rPr lang="en-US" baseline="0" dirty="0" smtClean="0"/>
              <a:t>Fortunately we had made the decision early on to use 3D assets despite having 2D gameplay.</a:t>
            </a:r>
          </a:p>
          <a:p>
            <a:r>
              <a:rPr lang="en-US" baseline="0" dirty="0" smtClean="0"/>
              <a:t>Our early playable allowed us to play with the camera and found a better camera angle that allowed us to see further down the ribbon and give players the look-ahead they needed for the game to be the speed we wanted. This also got us a better sense of speed as objects were now coming towards the player instead of on a plane perpendicular to the player and made our DOOMWHEEL model more interesting to look at, which were nice bonuses.</a:t>
            </a:r>
          </a:p>
          <a:p>
            <a:r>
              <a:rPr lang="en-US" baseline="0" dirty="0" smtClean="0"/>
              <a:t>And all this was done before we had to commit to any art assets, which could have caused a lot of reworks and waste time and money.</a:t>
            </a:r>
          </a:p>
        </p:txBody>
      </p:sp>
      <p:sp>
        <p:nvSpPr>
          <p:cNvPr id="4" name="Slide Number Placeholder 3"/>
          <p:cNvSpPr>
            <a:spLocks noGrp="1"/>
          </p:cNvSpPr>
          <p:nvPr>
            <p:ph type="sldNum" sz="quarter" idx="10"/>
          </p:nvPr>
        </p:nvSpPr>
        <p:spPr/>
        <p:txBody>
          <a:bodyPr/>
          <a:lstStyle/>
          <a:p>
            <a:fld id="{F5508BB2-796F-4B2B-96A2-304F7666E026}" type="slidenum">
              <a:rPr lang="en-US" smtClean="0"/>
              <a:t>19</a:t>
            </a:fld>
            <a:endParaRPr lang="en-US"/>
          </a:p>
        </p:txBody>
      </p:sp>
    </p:spTree>
    <p:extLst>
      <p:ext uri="{BB962C8B-B14F-4D97-AF65-F5344CB8AC3E}">
        <p14:creationId xmlns:p14="http://schemas.microsoft.com/office/powerpoint/2010/main" val="88807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KATSU</a:t>
            </a:r>
            <a:r>
              <a:rPr lang="en-US" baseline="0" dirty="0" smtClean="0"/>
              <a:t> Entertainment is a 2-man studio in Cary, North Carolina.</a:t>
            </a:r>
          </a:p>
          <a:p>
            <a:r>
              <a:rPr lang="en-US" baseline="0" dirty="0" smtClean="0"/>
              <a:t>We’ve worked together for over 16 years, first at EA then as Katsu.</a:t>
            </a:r>
          </a:p>
          <a:p>
            <a:r>
              <a:rPr lang="en-US" baseline="0" dirty="0" smtClean="0"/>
              <a:t>During that time we made many games and worked with some of the biggest names and licenses in gaming.</a:t>
            </a:r>
          </a:p>
        </p:txBody>
      </p:sp>
      <p:sp>
        <p:nvSpPr>
          <p:cNvPr id="4" name="Slide Number Placeholder 3"/>
          <p:cNvSpPr>
            <a:spLocks noGrp="1"/>
          </p:cNvSpPr>
          <p:nvPr>
            <p:ph type="sldNum" sz="quarter" idx="10"/>
          </p:nvPr>
        </p:nvSpPr>
        <p:spPr/>
        <p:txBody>
          <a:bodyPr/>
          <a:lstStyle/>
          <a:p>
            <a:fld id="{F5508BB2-796F-4B2B-96A2-304F7666E026}" type="slidenum">
              <a:rPr lang="en-US" smtClean="0"/>
              <a:t>2</a:t>
            </a:fld>
            <a:endParaRPr lang="en-US"/>
          </a:p>
        </p:txBody>
      </p:sp>
    </p:spTree>
    <p:extLst>
      <p:ext uri="{BB962C8B-B14F-4D97-AF65-F5344CB8AC3E}">
        <p14:creationId xmlns:p14="http://schemas.microsoft.com/office/powerpoint/2010/main" val="1892238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a:t>
            </a:r>
            <a:r>
              <a:rPr lang="en-US" baseline="0" dirty="0" smtClean="0"/>
              <a:t> </a:t>
            </a:r>
            <a:r>
              <a:rPr lang="en-US" dirty="0" smtClean="0"/>
              <a:t>camera angle did</a:t>
            </a:r>
            <a:r>
              <a:rPr lang="en-US" baseline="0" dirty="0" smtClean="0"/>
              <a:t> however introduce a new challenge: we were now able to see parts of our level that weren’t visible before.</a:t>
            </a:r>
          </a:p>
          <a:p>
            <a:r>
              <a:rPr lang="en-US" dirty="0" smtClean="0"/>
              <a:t>We could see in between the parallax layers and through the ground.</a:t>
            </a:r>
          </a:p>
          <a:p>
            <a:r>
              <a:rPr lang="en-US" dirty="0" smtClean="0"/>
              <a:t>We needed to add new geometry to fill the space and block the view so our</a:t>
            </a:r>
            <a:r>
              <a:rPr lang="en-US" baseline="0" dirty="0" smtClean="0"/>
              <a:t> level still felt like a living, breathing world, not a piece of code.</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20</a:t>
            </a:fld>
            <a:endParaRPr lang="en-US"/>
          </a:p>
        </p:txBody>
      </p:sp>
    </p:spTree>
    <p:extLst>
      <p:ext uri="{BB962C8B-B14F-4D97-AF65-F5344CB8AC3E}">
        <p14:creationId xmlns:p14="http://schemas.microsoft.com/office/powerpoint/2010/main" val="2347517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challenge</a:t>
            </a:r>
            <a:r>
              <a:rPr lang="en-US" baseline="0" dirty="0" smtClean="0"/>
              <a:t> with the generated level is that there is nothing to see inside the editor.</a:t>
            </a:r>
          </a:p>
          <a:p>
            <a:r>
              <a:rPr lang="en-US" baseline="0" dirty="0" smtClean="0"/>
              <a:t>All you get is the parameters for the generator, you need to actually run the game to see the geometry and the entities.</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21</a:t>
            </a:fld>
            <a:endParaRPr lang="en-US"/>
          </a:p>
        </p:txBody>
      </p:sp>
    </p:spTree>
    <p:extLst>
      <p:ext uri="{BB962C8B-B14F-4D97-AF65-F5344CB8AC3E}">
        <p14:creationId xmlns:p14="http://schemas.microsoft.com/office/powerpoint/2010/main" val="269307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a:t>
            </a:r>
            <a:r>
              <a:rPr lang="en-US" baseline="0" dirty="0" smtClean="0"/>
              <a:t> for us, we just created a flexible generator that can create an endless ribbon of either generated ground or preset entities.</a:t>
            </a:r>
          </a:p>
          <a:p>
            <a:r>
              <a:rPr lang="en-US" baseline="0" dirty="0" smtClean="0"/>
              <a:t>The way we fill the space in our level is by duplicating the ribbon to create the different layers of parallax.</a:t>
            </a:r>
          </a:p>
          <a:p>
            <a:r>
              <a:rPr lang="en-US" baseline="0" dirty="0" smtClean="0"/>
              <a:t>We duplicate the ribbon generation to create two or more layers of rolling hills in the background.</a:t>
            </a:r>
          </a:p>
          <a:p>
            <a:r>
              <a:rPr lang="en-US" baseline="0" dirty="0" smtClean="0"/>
              <a:t>We reuse the same generator but using preset models to populate the world with statues, columns, walls, etc. Since the generator only cares about choosing from a library of prefabs, it doesn’t really care if the prefab is a generated mesh or a preset.</a:t>
            </a:r>
          </a:p>
          <a:p>
            <a:r>
              <a:rPr lang="en-US" baseline="0" dirty="0" smtClean="0"/>
              <a:t>The ground is also the same generator with a black polygon strip repeated endlessly.</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22</a:t>
            </a:fld>
            <a:endParaRPr lang="en-US"/>
          </a:p>
        </p:txBody>
      </p:sp>
    </p:spTree>
    <p:extLst>
      <p:ext uri="{BB962C8B-B14F-4D97-AF65-F5344CB8AC3E}">
        <p14:creationId xmlns:p14="http://schemas.microsoft.com/office/powerpoint/2010/main" val="1572555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system allows us to create very different looking environments very easily.</a:t>
            </a:r>
          </a:p>
          <a:p>
            <a:r>
              <a:rPr lang="en-US" dirty="0" smtClean="0"/>
              <a:t>See if you can spot</a:t>
            </a:r>
            <a:r>
              <a:rPr lang="en-US" baseline="0" dirty="0" smtClean="0"/>
              <a:t> the different layers in the GIFs above.</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23</a:t>
            </a:fld>
            <a:endParaRPr lang="en-US"/>
          </a:p>
        </p:txBody>
      </p:sp>
    </p:spTree>
    <p:extLst>
      <p:ext uri="{BB962C8B-B14F-4D97-AF65-F5344CB8AC3E}">
        <p14:creationId xmlns:p14="http://schemas.microsoft.com/office/powerpoint/2010/main" val="198421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Changing the angle of the camera also meant we needed to spend a little more effort on the ground itself as we needed more than</a:t>
            </a:r>
            <a:r>
              <a:rPr lang="en-US" baseline="0" dirty="0" smtClean="0"/>
              <a:t> just the profile of the ground seen from the 2D view. We now were able to see the top of the ribbon and its depth.</a:t>
            </a:r>
          </a:p>
          <a:p>
            <a:r>
              <a:rPr lang="en-US" baseline="0" dirty="0" smtClean="0"/>
              <a:t>Following the same philosophy we reused what we already learned to solve the problem. The edges and depth of the ribbon were made to look more organic by applying the same </a:t>
            </a:r>
            <a:r>
              <a:rPr lang="en-US" baseline="0" dirty="0" err="1" smtClean="0"/>
              <a:t>elevation+curve</a:t>
            </a:r>
            <a:r>
              <a:rPr lang="en-US" baseline="0" dirty="0" smtClean="0"/>
              <a:t> combination we use on the height of the ribbon.</a:t>
            </a:r>
          </a:p>
          <a:p>
            <a:r>
              <a:rPr lang="en-US" dirty="0" smtClean="0"/>
              <a:t>A</a:t>
            </a:r>
            <a:r>
              <a:rPr lang="en-US" baseline="0" dirty="0" smtClean="0"/>
              <a:t> couple of neat tricks we applied as well:</a:t>
            </a:r>
          </a:p>
          <a:p>
            <a:pPr marL="228600" indent="-228600">
              <a:buAutoNum type="arabicParenR"/>
            </a:pPr>
            <a:r>
              <a:rPr lang="en-US" baseline="0" dirty="0" smtClean="0"/>
              <a:t>By making the ribbon wider we didn’t want to confuse players and have them think the wheel could move from side to side or that they were safe from an upcoming obstacle because their trajectory wasn’t clear. We highlighted the path the player is following in the texture so the ribbon can be as wide as it needs to be and the player still has a clear idea of where gameplay is happening.</a:t>
            </a:r>
          </a:p>
          <a:p>
            <a:pPr marL="228600" indent="-228600">
              <a:buAutoNum type="arabicParenR"/>
            </a:pPr>
            <a:r>
              <a:rPr lang="en-US" baseline="0" dirty="0" smtClean="0"/>
              <a:t>By adding </a:t>
            </a:r>
            <a:r>
              <a:rPr lang="en-US" baseline="0" dirty="0" err="1" smtClean="0"/>
              <a:t>objecst</a:t>
            </a:r>
            <a:r>
              <a:rPr lang="en-US" baseline="0" dirty="0" smtClean="0"/>
              <a:t> to the sides of the ribbon we made the level richer visually but we needed to make sure objects were at the right height and weren’t floating in the air. To solve that problem we made sure all side objects were tall enough that no matter how high they were spawned they would always extend down to the ground (or below ground).</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24</a:t>
            </a:fld>
            <a:endParaRPr lang="en-US"/>
          </a:p>
        </p:txBody>
      </p:sp>
    </p:spTree>
    <p:extLst>
      <p:ext uri="{BB962C8B-B14F-4D97-AF65-F5344CB8AC3E}">
        <p14:creationId xmlns:p14="http://schemas.microsoft.com/office/powerpoint/2010/main" val="3520682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visual challenges with generated environments is hiding the programmatic nature</a:t>
            </a:r>
            <a:r>
              <a:rPr lang="en-US" baseline="0" dirty="0" smtClean="0"/>
              <a:t> of the environment so the player doesn’t notice its artificial nature and it still feels natural.</a:t>
            </a:r>
          </a:p>
          <a:p>
            <a:r>
              <a:rPr lang="en-US" baseline="0" dirty="0" smtClean="0"/>
              <a:t>We used a couple of texturing tricks to help:</a:t>
            </a:r>
          </a:p>
          <a:p>
            <a:pPr marL="228600" indent="-228600">
              <a:buAutoNum type="arabicParenR"/>
            </a:pPr>
            <a:r>
              <a:rPr lang="en-US" baseline="0" dirty="0" smtClean="0"/>
              <a:t>We use a larger texture for the ground and only map a small piece of the texture to the geometry so the texture tiles over more than one piece of ground. This allows us to separate where the geometry tiles from where the texture tile and not have two indicators for the player to identify where the block starts and ends. This can be done in </a:t>
            </a:r>
            <a:r>
              <a:rPr lang="en-US" baseline="0" dirty="0" err="1" smtClean="0"/>
              <a:t>shader</a:t>
            </a:r>
            <a:r>
              <a:rPr lang="en-US" baseline="0" dirty="0" smtClean="0"/>
              <a:t> or when the geometry is generated.</a:t>
            </a:r>
          </a:p>
          <a:p>
            <a:pPr marL="228600" indent="-228600">
              <a:buAutoNum type="arabicParenR"/>
            </a:pPr>
            <a:r>
              <a:rPr lang="en-US" baseline="0" dirty="0" smtClean="0"/>
              <a:t>We also used the vertex and fragment </a:t>
            </a:r>
            <a:r>
              <a:rPr lang="en-US" baseline="0" dirty="0" err="1" smtClean="0"/>
              <a:t>shaders</a:t>
            </a:r>
            <a:r>
              <a:rPr lang="en-US" baseline="0" dirty="0" smtClean="0"/>
              <a:t> to fade the ground to black at ground level. We did this in </a:t>
            </a:r>
            <a:r>
              <a:rPr lang="en-US" baseline="0" dirty="0" err="1" smtClean="0"/>
              <a:t>shader</a:t>
            </a:r>
            <a:r>
              <a:rPr lang="en-US" baseline="0" dirty="0" smtClean="0"/>
              <a:t> because we needed to handle moving objects such as bridges that collapse as the player rides over them.</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25</a:t>
            </a:fld>
            <a:endParaRPr lang="en-US"/>
          </a:p>
        </p:txBody>
      </p:sp>
    </p:spTree>
    <p:extLst>
      <p:ext uri="{BB962C8B-B14F-4D97-AF65-F5344CB8AC3E}">
        <p14:creationId xmlns:p14="http://schemas.microsoft.com/office/powerpoint/2010/main" val="3439731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last</a:t>
            </a:r>
            <a:r>
              <a:rPr lang="en-US" baseline="0" dirty="0" smtClean="0"/>
              <a:t> trick we used when rendering was supplementing the built-in Unity fog with a custom fog.</a:t>
            </a:r>
          </a:p>
          <a:p>
            <a:r>
              <a:rPr lang="en-US" baseline="0" dirty="0" smtClean="0"/>
              <a:t>The default Unity fog, which is camera based, works great for hiding objects popping in the distance.</a:t>
            </a:r>
          </a:p>
          <a:p>
            <a:r>
              <a:rPr lang="en-US" baseline="0" dirty="0" smtClean="0"/>
              <a:t>Because of our camera angle, objects that are technically closer to the camera but further back in Z from the player feel like they should get lost in the ambient fog as well. We implemented our own fog based on the depth of the object to add subtle atmospheric effects to the world behind the player.</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26</a:t>
            </a:fld>
            <a:endParaRPr lang="en-US"/>
          </a:p>
        </p:txBody>
      </p:sp>
    </p:spTree>
    <p:extLst>
      <p:ext uri="{BB962C8B-B14F-4D97-AF65-F5344CB8AC3E}">
        <p14:creationId xmlns:p14="http://schemas.microsoft.com/office/powerpoint/2010/main" val="1281534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simple</a:t>
            </a:r>
            <a:r>
              <a:rPr lang="en-US" baseline="0" dirty="0" smtClean="0"/>
              <a:t> </a:t>
            </a:r>
            <a:r>
              <a:rPr lang="en-US" baseline="0" dirty="0" err="1" smtClean="0"/>
              <a:t>shader</a:t>
            </a:r>
            <a:r>
              <a:rPr lang="en-US" baseline="0" dirty="0" smtClean="0"/>
              <a:t> code that adds texture scaling, custom fog and fade to black to our models.</a:t>
            </a:r>
          </a:p>
          <a:p>
            <a:r>
              <a:rPr lang="en-US" baseline="0" dirty="0" smtClean="0"/>
              <a:t>Note that props use the </a:t>
            </a:r>
            <a:r>
              <a:rPr lang="en-US" baseline="0" dirty="0" err="1" smtClean="0"/>
              <a:t>Uvs</a:t>
            </a:r>
            <a:r>
              <a:rPr lang="en-US" baseline="0" dirty="0" smtClean="0"/>
              <a:t> from their model as they are not dynamically generated meshes. The ground however generates </a:t>
            </a:r>
            <a:r>
              <a:rPr lang="en-US" baseline="0" dirty="0" err="1" smtClean="0"/>
              <a:t>Uvs</a:t>
            </a:r>
            <a:r>
              <a:rPr lang="en-US" baseline="0" dirty="0" smtClean="0"/>
              <a:t> at runtime.</a:t>
            </a:r>
          </a:p>
          <a:p>
            <a:r>
              <a:rPr lang="en-US" baseline="0" dirty="0" smtClean="0"/>
              <a:t>Also note that we only apply the height fade to props since they have the potential to move, unlike the ground which is a static.</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27</a:t>
            </a:fld>
            <a:endParaRPr lang="en-US"/>
          </a:p>
        </p:txBody>
      </p:sp>
    </p:spTree>
    <p:extLst>
      <p:ext uri="{BB962C8B-B14F-4D97-AF65-F5344CB8AC3E}">
        <p14:creationId xmlns:p14="http://schemas.microsoft.com/office/powerpoint/2010/main" val="3683185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a:t>
            </a:r>
            <a:r>
              <a:rPr lang="en-US" baseline="0" dirty="0" smtClean="0"/>
              <a:t> more neat tricks.</a:t>
            </a:r>
          </a:p>
          <a:p>
            <a:r>
              <a:rPr lang="en-US" baseline="0" dirty="0" smtClean="0"/>
              <a:t>With our camera angle, about half of the screen shows sky. Having such a large piece of screen that barely moves can be problematic to getting a good sense of speed, regardless of how fast the rest of the game moves.</a:t>
            </a:r>
          </a:p>
          <a:p>
            <a:r>
              <a:rPr lang="en-US" baseline="0" dirty="0" smtClean="0"/>
              <a:t>To add motion to the sky we used two neat tricks:</a:t>
            </a:r>
          </a:p>
          <a:p>
            <a:pPr marL="228600" indent="-228600">
              <a:buAutoNum type="arabicParenR"/>
            </a:pPr>
            <a:r>
              <a:rPr lang="en-US" baseline="0" dirty="0" smtClean="0"/>
              <a:t>First, we rotate the skybox to create some subtle motion in the sky itself.</a:t>
            </a:r>
          </a:p>
          <a:p>
            <a:pPr marL="228600" indent="-228600">
              <a:buAutoNum type="arabicParenR"/>
            </a:pPr>
            <a:r>
              <a:rPr lang="en-US" baseline="0" dirty="0" smtClean="0"/>
              <a:t>Second, we added a large element (called a “centerpiece“) that serves as a strong visual element in the sky, like a mountain or a large statue.</a:t>
            </a:r>
          </a:p>
          <a:p>
            <a:pPr marL="0" indent="0">
              <a:buNone/>
            </a:pPr>
            <a:r>
              <a:rPr lang="en-US" baseline="0" dirty="0" smtClean="0"/>
              <a:t>Because we move endlessly on the X axis, placing a large object in the distance would have been very difficult. We faked it by making a much smaller object that we placed at a constant offset from the camera, giving the illusion that the object is much farther than it really is. The object also rotates in the opposite direction as the skybox which gives the illusion that the player is on a wide circular path around the centerpiece instead of travelling on a straight line.</a:t>
            </a:r>
          </a:p>
        </p:txBody>
      </p:sp>
      <p:sp>
        <p:nvSpPr>
          <p:cNvPr id="4" name="Slide Number Placeholder 3"/>
          <p:cNvSpPr>
            <a:spLocks noGrp="1"/>
          </p:cNvSpPr>
          <p:nvPr>
            <p:ph type="sldNum" sz="quarter" idx="10"/>
          </p:nvPr>
        </p:nvSpPr>
        <p:spPr/>
        <p:txBody>
          <a:bodyPr/>
          <a:lstStyle/>
          <a:p>
            <a:fld id="{F5508BB2-796F-4B2B-96A2-304F7666E026}" type="slidenum">
              <a:rPr lang="en-US" smtClean="0"/>
              <a:t>28</a:t>
            </a:fld>
            <a:endParaRPr lang="en-US"/>
          </a:p>
        </p:txBody>
      </p:sp>
    </p:spTree>
    <p:extLst>
      <p:ext uri="{BB962C8B-B14F-4D97-AF65-F5344CB8AC3E}">
        <p14:creationId xmlns:p14="http://schemas.microsoft.com/office/powerpoint/2010/main" val="2050665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note on spawn distance.</a:t>
            </a:r>
          </a:p>
          <a:p>
            <a:r>
              <a:rPr lang="en-US" dirty="0" smtClean="0"/>
              <a:t>When spawning</a:t>
            </a:r>
            <a:r>
              <a:rPr lang="en-US" baseline="0" dirty="0" smtClean="0"/>
              <a:t> objects at runtime, the main challenge is balancing spawning objects so the player doesn’t see them popping to life on screen but they don’t spawn so early they waste cycle without being visible.</a:t>
            </a:r>
          </a:p>
          <a:p>
            <a:r>
              <a:rPr lang="en-US" baseline="0" dirty="0" smtClean="0"/>
              <a:t>In our case, the Unity default fog hid most of the popping for enemies and ribbon pieces. The one case where popping occurs turned out to not be too much of an issue as the popping draws attention to the upcoming obstacle and this type of obstacles is the most difficult one in the game, so the popping actually works in the player’s favor (see next slide).</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29</a:t>
            </a:fld>
            <a:endParaRPr lang="en-US"/>
          </a:p>
        </p:txBody>
      </p:sp>
    </p:spTree>
    <p:extLst>
      <p:ext uri="{BB962C8B-B14F-4D97-AF65-F5344CB8AC3E}">
        <p14:creationId xmlns:p14="http://schemas.microsoft.com/office/powerpoint/2010/main" val="234329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Warhammer: DOOMWHEEL is our latest game.</a:t>
            </a:r>
          </a:p>
          <a:p>
            <a:r>
              <a:rPr lang="en-US" dirty="0" smtClean="0"/>
              <a:t>It’s an</a:t>
            </a:r>
            <a:r>
              <a:rPr lang="en-US" baseline="0" dirty="0" smtClean="0"/>
              <a:t> endless roller for mobile platforms (iOS/Android)</a:t>
            </a:r>
          </a:p>
          <a:p>
            <a:r>
              <a:rPr lang="en-US" baseline="0" dirty="0" smtClean="0"/>
              <a:t>The game is well reviewed, sitting at a 4.6* on iOS.</a:t>
            </a:r>
          </a:p>
          <a:p>
            <a:r>
              <a:rPr lang="en-US" baseline="0" dirty="0" smtClean="0"/>
              <a:t>It absolutely is an officially licensed Games Workshop game. When we say Warhammer, we mean Warhammer </a:t>
            </a:r>
            <a:r>
              <a:rPr lang="en-US" baseline="0" dirty="0" smtClean="0">
                <a:sym typeface="Wingdings" panose="05000000000000000000" pitchFamily="2" charset="2"/>
              </a:rPr>
              <a:t></a:t>
            </a:r>
          </a:p>
          <a:p>
            <a:r>
              <a:rPr lang="en-US" baseline="0" dirty="0" smtClean="0">
                <a:sym typeface="Wingdings" panose="05000000000000000000" pitchFamily="2" charset="2"/>
              </a:rPr>
              <a:t>The game won the Indie Prize at the East Coast Game Conference in 2017.</a:t>
            </a:r>
          </a:p>
          <a:p>
            <a:r>
              <a:rPr lang="en-US" baseline="0" dirty="0" smtClean="0">
                <a:sym typeface="Wingdings" panose="05000000000000000000" pitchFamily="2" charset="2"/>
              </a:rPr>
              <a:t>It was finalist and best mobile game nominee at Casual Connect USA two years in a row.</a:t>
            </a:r>
          </a:p>
          <a:p>
            <a:r>
              <a:rPr lang="en-US" baseline="0" dirty="0" smtClean="0">
                <a:sym typeface="Wingdings" panose="05000000000000000000" pitchFamily="2" charset="2"/>
              </a:rPr>
              <a:t>The game was part of the official Indie Showcase selection at PAX East 2018.</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3</a:t>
            </a:fld>
            <a:endParaRPr lang="en-US"/>
          </a:p>
        </p:txBody>
      </p:sp>
    </p:spTree>
    <p:extLst>
      <p:ext uri="{BB962C8B-B14F-4D97-AF65-F5344CB8AC3E}">
        <p14:creationId xmlns:p14="http://schemas.microsoft.com/office/powerpoint/2010/main" val="3759517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Artillery pieces were the most</a:t>
            </a:r>
            <a:r>
              <a:rPr lang="en-US" baseline="0" dirty="0" smtClean="0"/>
              <a:t> challenging enemy to get right as they require two different pieces to work together.</a:t>
            </a:r>
          </a:p>
          <a:p>
            <a:r>
              <a:rPr lang="en-US" baseline="0" dirty="0" smtClean="0"/>
              <a:t>The artillery projectile is what the player cares about as it creates an obstacle on the ribbon that the player must avoid.</a:t>
            </a:r>
          </a:p>
          <a:p>
            <a:r>
              <a:rPr lang="en-US" baseline="0" dirty="0" smtClean="0"/>
              <a:t>The artillery projectile does however need some form of artillery war machine to not just be falling form the sky and the war machine needs to be spawned further out in the distance which can be tricky when your entire level is generated.</a:t>
            </a:r>
          </a:p>
          <a:p>
            <a:r>
              <a:rPr lang="en-US" baseline="0" dirty="0" smtClean="0"/>
              <a:t>We tackled this scenario by spawning the projectile and having it spawn the war machine it needs in the background. We then just need to make sure the distance at which the war machine is spawned lines up with the position of a generated ground ribbon and </a:t>
            </a:r>
            <a:r>
              <a:rPr lang="en-US" baseline="0" dirty="0" err="1" smtClean="0"/>
              <a:t>raycast</a:t>
            </a:r>
            <a:r>
              <a:rPr lang="en-US" baseline="0" dirty="0" smtClean="0"/>
              <a:t> the artillery to the ground like all other enemies.</a:t>
            </a:r>
          </a:p>
        </p:txBody>
      </p:sp>
      <p:sp>
        <p:nvSpPr>
          <p:cNvPr id="4" name="Slide Number Placeholder 3"/>
          <p:cNvSpPr>
            <a:spLocks noGrp="1"/>
          </p:cNvSpPr>
          <p:nvPr>
            <p:ph type="sldNum" sz="quarter" idx="10"/>
          </p:nvPr>
        </p:nvSpPr>
        <p:spPr/>
        <p:txBody>
          <a:bodyPr/>
          <a:lstStyle/>
          <a:p>
            <a:fld id="{F5508BB2-796F-4B2B-96A2-304F7666E026}" type="slidenum">
              <a:rPr lang="en-US" smtClean="0"/>
              <a:t>30</a:t>
            </a:fld>
            <a:endParaRPr lang="en-US"/>
          </a:p>
        </p:txBody>
      </p:sp>
    </p:spTree>
    <p:extLst>
      <p:ext uri="{BB962C8B-B14F-4D97-AF65-F5344CB8AC3E}">
        <p14:creationId xmlns:p14="http://schemas.microsoft.com/office/powerpoint/2010/main" val="3541134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Generating levels also means generating enemy behaviors.</a:t>
            </a:r>
          </a:p>
          <a:p>
            <a:r>
              <a:rPr lang="en-US" dirty="0" smtClean="0"/>
              <a:t>While spawning different enemies</a:t>
            </a:r>
            <a:r>
              <a:rPr lang="en-US" baseline="0" dirty="0" smtClean="0"/>
              <a:t> is one thing, but it’s not great if all enemies just stand around waiting to be smashed.</a:t>
            </a:r>
          </a:p>
          <a:p>
            <a:r>
              <a:rPr lang="en-US" baseline="0" dirty="0" smtClean="0"/>
              <a:t>We added a flexible behavior system to our enemies to quickly create different enemies for each level.</a:t>
            </a:r>
          </a:p>
          <a:p>
            <a:r>
              <a:rPr lang="en-US" baseline="0" dirty="0" smtClean="0"/>
              <a:t>We did this by identifying the types of behaviors that some enemies would have in common and define these behavior classes in a generic enough way that we could just tag an enemy as a “flyer” or “flamethrower” and quickly get the desired gameplay.</a:t>
            </a:r>
          </a:p>
          <a:p>
            <a:r>
              <a:rPr lang="en-US" baseline="0" dirty="0" smtClean="0"/>
              <a:t>Note that the behaviors could also be combined so you could have a cavalry enemy that is also a flyer and also shoots flames.</a:t>
            </a:r>
          </a:p>
          <a:p>
            <a:r>
              <a:rPr lang="en-US" baseline="0" dirty="0" smtClean="0"/>
              <a:t>The behaviors we created were:</a:t>
            </a:r>
          </a:p>
          <a:p>
            <a:pPr marL="228600" indent="-228600">
              <a:buAutoNum type="arabicParenR"/>
            </a:pPr>
            <a:r>
              <a:rPr lang="en-US" baseline="0" dirty="0" smtClean="0"/>
              <a:t>Cavalry: an enemy that moves along the ribbon, either towards or away from the player. Note this is different from Mount (not shown on the graph) which is a behavior that allows an enemy to spawn its rider and keep it attached to it until they get hit by the player’s wheel.</a:t>
            </a:r>
          </a:p>
          <a:p>
            <a:pPr marL="228600" indent="-228600">
              <a:buAutoNum type="arabicParenR"/>
            </a:pPr>
            <a:r>
              <a:rPr lang="en-US" baseline="0" dirty="0" smtClean="0"/>
              <a:t>Destructible: an enemy or obstacle that breaks into pieces when hit by the player’s wheel.</a:t>
            </a:r>
          </a:p>
          <a:p>
            <a:pPr marL="228600" indent="-228600">
              <a:buAutoNum type="arabicParenR"/>
            </a:pPr>
            <a:r>
              <a:rPr lang="en-US" baseline="0" dirty="0" smtClean="0"/>
              <a:t>Flyer: an enemy that keeps a certain distance from 0 or from the ribbon.</a:t>
            </a:r>
          </a:p>
          <a:p>
            <a:pPr marL="228600" indent="-228600">
              <a:buAutoNum type="arabicParenR"/>
            </a:pPr>
            <a:r>
              <a:rPr lang="en-US" baseline="0" dirty="0" smtClean="0"/>
              <a:t>Flamethrower: an enemy (or obstacle) that shoots flames when the player gets to a certain distance. Flames hurt the player.</a:t>
            </a:r>
          </a:p>
          <a:p>
            <a:pPr marL="228600" indent="-228600">
              <a:buAutoNum type="arabicParenR"/>
            </a:pPr>
            <a:r>
              <a:rPr lang="en-US" baseline="0" dirty="0" smtClean="0"/>
              <a:t>Jumper: an enemy that jumps over the player to avoid collisions.</a:t>
            </a:r>
          </a:p>
          <a:p>
            <a:pPr marL="228600" indent="-228600">
              <a:buAutoNum type="arabicParenR"/>
            </a:pPr>
            <a:r>
              <a:rPr lang="en-US" baseline="0" dirty="0" smtClean="0"/>
              <a:t>Multi-hit: an enemy that needs to be hit more than once before it dies.</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31</a:t>
            </a:fld>
            <a:endParaRPr lang="en-US"/>
          </a:p>
        </p:txBody>
      </p:sp>
    </p:spTree>
    <p:extLst>
      <p:ext uri="{BB962C8B-B14F-4D97-AF65-F5344CB8AC3E}">
        <p14:creationId xmlns:p14="http://schemas.microsoft.com/office/powerpoint/2010/main" val="2079119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one word of caution</a:t>
            </a:r>
            <a:r>
              <a:rPr lang="en-US" baseline="0" dirty="0" smtClean="0"/>
              <a:t> if you want to create your own generated game: one hidden cost of generating your levels is that, unlike pre-crafted experiences, when it comes down to creating cool screenshots for your game or video footage, you don’t know or really control when something cool is going to be on screen. This makes creating marketing material very time consuming and that should not be under-estimated. On the plus side, you control how things get generated and it’s ok to cheat a little bit with your level generation if it makes it easier to create a specific scenario for </a:t>
            </a:r>
            <a:r>
              <a:rPr lang="en-US" baseline="0" smtClean="0"/>
              <a:t>your captures </a:t>
            </a:r>
            <a:r>
              <a:rPr lang="en-US" baseline="0" smtClean="0">
                <a:sym typeface="Wingdings" panose="05000000000000000000"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F5508BB2-796F-4B2B-96A2-304F7666E026}" type="slidenum">
              <a:rPr lang="en-US" smtClean="0"/>
              <a:t>32</a:t>
            </a:fld>
            <a:endParaRPr lang="en-US"/>
          </a:p>
        </p:txBody>
      </p:sp>
    </p:spTree>
    <p:extLst>
      <p:ext uri="{BB962C8B-B14F-4D97-AF65-F5344CB8AC3E}">
        <p14:creationId xmlns:p14="http://schemas.microsoft.com/office/powerpoint/2010/main" val="804259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s all folks </a:t>
            </a:r>
            <a:r>
              <a:rPr lang="en-US" baseline="0" dirty="0" smtClean="0">
                <a:sym typeface="Wingdings" panose="05000000000000000000" pitchFamily="2" charset="2"/>
              </a:rPr>
              <a:t></a:t>
            </a:r>
          </a:p>
          <a:p>
            <a:r>
              <a:rPr lang="en-US" baseline="0" dirty="0" smtClean="0">
                <a:sym typeface="Wingdings" panose="05000000000000000000" pitchFamily="2" charset="2"/>
              </a:rPr>
              <a:t>If you liked this presentation, we’d appreciate if you could pass the word along so we can keep providing great content to you guys.</a:t>
            </a:r>
          </a:p>
          <a:p>
            <a:r>
              <a:rPr lang="en-US" baseline="0" dirty="0" smtClean="0">
                <a:sym typeface="Wingdings" panose="05000000000000000000" pitchFamily="2" charset="2"/>
              </a:rPr>
              <a:t>And if you are so inclined, you can find us on our social media, so stop by and say “hi!”</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33</a:t>
            </a:fld>
            <a:endParaRPr lang="en-US"/>
          </a:p>
        </p:txBody>
      </p:sp>
    </p:spTree>
    <p:extLst>
      <p:ext uri="{BB962C8B-B14F-4D97-AF65-F5344CB8AC3E}">
        <p14:creationId xmlns:p14="http://schemas.microsoft.com/office/powerpoint/2010/main" val="168197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is about how</a:t>
            </a:r>
            <a:r>
              <a:rPr lang="en-US" baseline="0" dirty="0" smtClean="0"/>
              <a:t> we generated the endless levels for the game.</a:t>
            </a:r>
          </a:p>
          <a:p>
            <a:r>
              <a:rPr lang="en-US" baseline="0" dirty="0" smtClean="0"/>
              <a:t>The game was made using Unity and C# but the principles we discuss can easily be adapted to other game engines.</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4</a:t>
            </a:fld>
            <a:endParaRPr lang="en-US"/>
          </a:p>
        </p:txBody>
      </p:sp>
    </p:spTree>
    <p:extLst>
      <p:ext uri="{BB962C8B-B14F-4D97-AF65-F5344CB8AC3E}">
        <p14:creationId xmlns:p14="http://schemas.microsoft.com/office/powerpoint/2010/main" val="4549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 by creating an endless</a:t>
            </a:r>
            <a:r>
              <a:rPr lang="en-US" baseline="0" dirty="0" smtClean="0"/>
              <a:t> flat ground we called a “ribbon”.</a:t>
            </a:r>
          </a:p>
          <a:p>
            <a:r>
              <a:rPr lang="en-US" baseline="0" dirty="0" smtClean="0"/>
              <a:t>We used a prefab to represent a flat piece of ground (a 3D cube at first)</a:t>
            </a:r>
          </a:p>
          <a:p>
            <a:r>
              <a:rPr lang="en-US" baseline="0" dirty="0" smtClean="0"/>
              <a:t>We created an array (or pool) of these prefabs to reuse at runtime (and avoid the Unity garbage collection for performance reasons)</a:t>
            </a:r>
          </a:p>
          <a:p>
            <a:r>
              <a:rPr lang="en-US" baseline="0" dirty="0" smtClean="0"/>
              <a:t>To generate the endless ground, we spawn enough blocks to cover the width of the screen and recycle the blocks that go off screen on the left by moving them to the end of the ribbon on the right.</a:t>
            </a:r>
          </a:p>
          <a:p>
            <a:r>
              <a:rPr lang="en-US" baseline="0" dirty="0" smtClean="0"/>
              <a:t>This gives us a never ending ribbon of flat ground pieces for the player to roll onto.</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5</a:t>
            </a:fld>
            <a:endParaRPr lang="en-US"/>
          </a:p>
        </p:txBody>
      </p:sp>
    </p:spTree>
    <p:extLst>
      <p:ext uri="{BB962C8B-B14F-4D97-AF65-F5344CB8AC3E}">
        <p14:creationId xmlns:p14="http://schemas.microsoft.com/office/powerpoint/2010/main" val="30843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have the flat ground, we add peaks and valleys to make the ribbon more interesting from a gameplay and</a:t>
            </a:r>
            <a:r>
              <a:rPr lang="en-US" baseline="0" dirty="0" smtClean="0"/>
              <a:t> visual standpoint.</a:t>
            </a:r>
          </a:p>
          <a:p>
            <a:r>
              <a:rPr lang="en-US" baseline="0" dirty="0" smtClean="0"/>
              <a:t>To do that we replaced our box prefab with a mesh generated at runtime.</a:t>
            </a:r>
          </a:p>
          <a:p>
            <a:r>
              <a:rPr lang="en-US" baseline="0" dirty="0" smtClean="0"/>
              <a:t>The peaks and valleys are generated by combining a linear elevation with a cosine curve.</a:t>
            </a:r>
          </a:p>
          <a:p>
            <a:r>
              <a:rPr lang="en-US" baseline="0" dirty="0" smtClean="0"/>
              <a:t>The segments are of equal width (x), all start at y=0 and the top of the ribbon is calculated with a simple formula.</a:t>
            </a:r>
          </a:p>
        </p:txBody>
      </p:sp>
      <p:sp>
        <p:nvSpPr>
          <p:cNvPr id="4" name="Slide Number Placeholder 3"/>
          <p:cNvSpPr>
            <a:spLocks noGrp="1"/>
          </p:cNvSpPr>
          <p:nvPr>
            <p:ph type="sldNum" sz="quarter" idx="10"/>
          </p:nvPr>
        </p:nvSpPr>
        <p:spPr/>
        <p:txBody>
          <a:bodyPr/>
          <a:lstStyle/>
          <a:p>
            <a:fld id="{F5508BB2-796F-4B2B-96A2-304F7666E026}" type="slidenum">
              <a:rPr lang="en-US" smtClean="0"/>
              <a:t>6</a:t>
            </a:fld>
            <a:endParaRPr lang="en-US"/>
          </a:p>
        </p:txBody>
      </p:sp>
    </p:spTree>
    <p:extLst>
      <p:ext uri="{BB962C8B-B14F-4D97-AF65-F5344CB8AC3E}">
        <p14:creationId xmlns:p14="http://schemas.microsoft.com/office/powerpoint/2010/main" val="237051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cosine instead of sine because we place enemies on the edges</a:t>
            </a:r>
            <a:r>
              <a:rPr lang="en-US" baseline="0" dirty="0" smtClean="0"/>
              <a:t> of the blocks and it looks better if we do so on parts of the curve where the ground is more flat. We could also have shifted the sine to get the same result but using the cosine was easier.</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7</a:t>
            </a:fld>
            <a:endParaRPr lang="en-US"/>
          </a:p>
        </p:txBody>
      </p:sp>
    </p:spTree>
    <p:extLst>
      <p:ext uri="{BB962C8B-B14F-4D97-AF65-F5344CB8AC3E}">
        <p14:creationId xmlns:p14="http://schemas.microsoft.com/office/powerpoint/2010/main" val="60012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sure the ribbon is seamless</a:t>
            </a:r>
            <a:r>
              <a:rPr lang="en-US" baseline="0" dirty="0" smtClean="0"/>
              <a:t> we keep track of the last Y we generated and use it as the first value for the next block.</a:t>
            </a:r>
          </a:p>
          <a:p>
            <a:r>
              <a:rPr lang="en-US" baseline="0" dirty="0" smtClean="0"/>
              <a:t>We also need to enforce a minimum and maximum Y value to prevent the camera from going too high or too low and showing parts of the game that we don’t want the player to see (such as looking below the ground plane)</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8</a:t>
            </a:fld>
            <a:endParaRPr lang="en-US"/>
          </a:p>
        </p:txBody>
      </p:sp>
    </p:spTree>
    <p:extLst>
      <p:ext uri="{BB962C8B-B14F-4D97-AF65-F5344CB8AC3E}">
        <p14:creationId xmlns:p14="http://schemas.microsoft.com/office/powerpoint/2010/main" val="398666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trick</a:t>
            </a:r>
            <a:r>
              <a:rPr lang="en-US" baseline="0" dirty="0" smtClean="0"/>
              <a:t> here is figuring out the low point of the </a:t>
            </a:r>
            <a:r>
              <a:rPr lang="en-US" baseline="0" dirty="0" err="1" smtClean="0"/>
              <a:t>curve+elevation</a:t>
            </a:r>
            <a:r>
              <a:rPr lang="en-US" baseline="0" dirty="0" smtClean="0"/>
              <a:t> combo as the lowest point will be at different positions along the curve depending on the relative elevation and amplitude used to generate this block.</a:t>
            </a:r>
            <a:endParaRPr lang="en-US" dirty="0"/>
          </a:p>
        </p:txBody>
      </p:sp>
      <p:sp>
        <p:nvSpPr>
          <p:cNvPr id="4" name="Slide Number Placeholder 3"/>
          <p:cNvSpPr>
            <a:spLocks noGrp="1"/>
          </p:cNvSpPr>
          <p:nvPr>
            <p:ph type="sldNum" sz="quarter" idx="10"/>
          </p:nvPr>
        </p:nvSpPr>
        <p:spPr/>
        <p:txBody>
          <a:bodyPr/>
          <a:lstStyle/>
          <a:p>
            <a:fld id="{F5508BB2-796F-4B2B-96A2-304F7666E026}" type="slidenum">
              <a:rPr lang="en-US" smtClean="0"/>
              <a:t>9</a:t>
            </a:fld>
            <a:endParaRPr lang="en-US"/>
          </a:p>
        </p:txBody>
      </p:sp>
    </p:spTree>
    <p:extLst>
      <p:ext uri="{BB962C8B-B14F-4D97-AF65-F5344CB8AC3E}">
        <p14:creationId xmlns:p14="http://schemas.microsoft.com/office/powerpoint/2010/main" val="12915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8D10D-2DC7-42D9-A04D-5CE6DDA8E739}" type="datetime1">
              <a:rPr lang="en-US" smtClean="0"/>
              <a:t>4/24/2018</a:t>
            </a:fld>
            <a:endParaRPr lang="en-US"/>
          </a:p>
        </p:txBody>
      </p:sp>
      <p:sp>
        <p:nvSpPr>
          <p:cNvPr id="5" name="Footer Placeholder 4"/>
          <p:cNvSpPr>
            <a:spLocks noGrp="1"/>
          </p:cNvSpPr>
          <p:nvPr>
            <p:ph type="ftr" sz="quarter" idx="11"/>
          </p:nvPr>
        </p:nvSpPr>
        <p:spPr/>
        <p:txBody>
          <a:bodyPr/>
          <a:lstStyle/>
          <a:p>
            <a:r>
              <a:rPr lang="en-US" smtClean="0"/>
              <a:t>Katsu Entertainment - Making Ground</a:t>
            </a:r>
            <a:endParaRPr lang="en-US"/>
          </a:p>
        </p:txBody>
      </p:sp>
      <p:sp>
        <p:nvSpPr>
          <p:cNvPr id="6" name="Slide Number Placeholder 5"/>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1261418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AAC685-4EB8-420C-A55F-F82EE727658A}" type="datetime1">
              <a:rPr lang="en-US" smtClean="0"/>
              <a:t>4/24/2018</a:t>
            </a:fld>
            <a:endParaRPr lang="en-US"/>
          </a:p>
        </p:txBody>
      </p:sp>
      <p:sp>
        <p:nvSpPr>
          <p:cNvPr id="5" name="Footer Placeholder 4"/>
          <p:cNvSpPr>
            <a:spLocks noGrp="1"/>
          </p:cNvSpPr>
          <p:nvPr>
            <p:ph type="ftr" sz="quarter" idx="11"/>
          </p:nvPr>
        </p:nvSpPr>
        <p:spPr/>
        <p:txBody>
          <a:bodyPr/>
          <a:lstStyle/>
          <a:p>
            <a:r>
              <a:rPr lang="en-US" smtClean="0"/>
              <a:t>Katsu Entertainment - Making Ground</a:t>
            </a:r>
            <a:endParaRPr lang="en-US"/>
          </a:p>
        </p:txBody>
      </p:sp>
      <p:sp>
        <p:nvSpPr>
          <p:cNvPr id="6" name="Slide Number Placeholder 5"/>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39191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31022-18EF-4873-B04C-42B4653658F8}" type="datetime1">
              <a:rPr lang="en-US" smtClean="0"/>
              <a:t>4/24/2018</a:t>
            </a:fld>
            <a:endParaRPr lang="en-US"/>
          </a:p>
        </p:txBody>
      </p:sp>
      <p:sp>
        <p:nvSpPr>
          <p:cNvPr id="5" name="Footer Placeholder 4"/>
          <p:cNvSpPr>
            <a:spLocks noGrp="1"/>
          </p:cNvSpPr>
          <p:nvPr>
            <p:ph type="ftr" sz="quarter" idx="11"/>
          </p:nvPr>
        </p:nvSpPr>
        <p:spPr/>
        <p:txBody>
          <a:bodyPr/>
          <a:lstStyle/>
          <a:p>
            <a:r>
              <a:rPr lang="en-US" smtClean="0"/>
              <a:t>Katsu Entertainment - Making Ground</a:t>
            </a:r>
            <a:endParaRPr lang="en-US"/>
          </a:p>
        </p:txBody>
      </p:sp>
      <p:sp>
        <p:nvSpPr>
          <p:cNvPr id="6" name="Slide Number Placeholder 5"/>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297055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F7106F-62D2-48DA-AA1C-FA40AFF250DD}" type="datetime1">
              <a:rPr lang="en-US" smtClean="0"/>
              <a:t>4/24/2018</a:t>
            </a:fld>
            <a:endParaRPr lang="en-US"/>
          </a:p>
        </p:txBody>
      </p:sp>
      <p:sp>
        <p:nvSpPr>
          <p:cNvPr id="5" name="Footer Placeholder 4"/>
          <p:cNvSpPr>
            <a:spLocks noGrp="1"/>
          </p:cNvSpPr>
          <p:nvPr>
            <p:ph type="ftr" sz="quarter" idx="11"/>
          </p:nvPr>
        </p:nvSpPr>
        <p:spPr/>
        <p:txBody>
          <a:bodyPr/>
          <a:lstStyle/>
          <a:p>
            <a:r>
              <a:rPr lang="en-US" smtClean="0"/>
              <a:t>Katsu Entertainment - Making Ground</a:t>
            </a:r>
            <a:endParaRPr lang="en-US"/>
          </a:p>
        </p:txBody>
      </p:sp>
      <p:sp>
        <p:nvSpPr>
          <p:cNvPr id="6" name="Slide Number Placeholder 5"/>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2520267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FB956-5989-4955-93AE-6271C75A70B9}" type="datetime1">
              <a:rPr lang="en-US" smtClean="0"/>
              <a:t>4/24/2018</a:t>
            </a:fld>
            <a:endParaRPr lang="en-US"/>
          </a:p>
        </p:txBody>
      </p:sp>
      <p:sp>
        <p:nvSpPr>
          <p:cNvPr id="5" name="Footer Placeholder 4"/>
          <p:cNvSpPr>
            <a:spLocks noGrp="1"/>
          </p:cNvSpPr>
          <p:nvPr>
            <p:ph type="ftr" sz="quarter" idx="11"/>
          </p:nvPr>
        </p:nvSpPr>
        <p:spPr/>
        <p:txBody>
          <a:bodyPr/>
          <a:lstStyle/>
          <a:p>
            <a:r>
              <a:rPr lang="en-US" smtClean="0"/>
              <a:t>Katsu Entertainment - Making Ground</a:t>
            </a:r>
            <a:endParaRPr lang="en-US"/>
          </a:p>
        </p:txBody>
      </p:sp>
      <p:sp>
        <p:nvSpPr>
          <p:cNvPr id="6" name="Slide Number Placeholder 5"/>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314326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A46674-2844-4A1E-8CEB-6F2B4B7FD475}" type="datetime1">
              <a:rPr lang="en-US" smtClean="0"/>
              <a:t>4/24/2018</a:t>
            </a:fld>
            <a:endParaRPr lang="en-US"/>
          </a:p>
        </p:txBody>
      </p:sp>
      <p:sp>
        <p:nvSpPr>
          <p:cNvPr id="6" name="Footer Placeholder 5"/>
          <p:cNvSpPr>
            <a:spLocks noGrp="1"/>
          </p:cNvSpPr>
          <p:nvPr>
            <p:ph type="ftr" sz="quarter" idx="11"/>
          </p:nvPr>
        </p:nvSpPr>
        <p:spPr/>
        <p:txBody>
          <a:bodyPr/>
          <a:lstStyle/>
          <a:p>
            <a:r>
              <a:rPr lang="en-US" smtClean="0"/>
              <a:t>Katsu Entertainment - Making Ground</a:t>
            </a:r>
            <a:endParaRPr lang="en-US"/>
          </a:p>
        </p:txBody>
      </p:sp>
      <p:sp>
        <p:nvSpPr>
          <p:cNvPr id="7" name="Slide Number Placeholder 6"/>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212022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E50062-6D23-4D4B-B5F7-7E15D8F2ED47}" type="datetime1">
              <a:rPr lang="en-US" smtClean="0"/>
              <a:t>4/24/2018</a:t>
            </a:fld>
            <a:endParaRPr lang="en-US"/>
          </a:p>
        </p:txBody>
      </p:sp>
      <p:sp>
        <p:nvSpPr>
          <p:cNvPr id="8" name="Footer Placeholder 7"/>
          <p:cNvSpPr>
            <a:spLocks noGrp="1"/>
          </p:cNvSpPr>
          <p:nvPr>
            <p:ph type="ftr" sz="quarter" idx="11"/>
          </p:nvPr>
        </p:nvSpPr>
        <p:spPr/>
        <p:txBody>
          <a:bodyPr/>
          <a:lstStyle/>
          <a:p>
            <a:r>
              <a:rPr lang="en-US" smtClean="0"/>
              <a:t>Katsu Entertainment - Making Ground</a:t>
            </a:r>
            <a:endParaRPr lang="en-US"/>
          </a:p>
        </p:txBody>
      </p:sp>
      <p:sp>
        <p:nvSpPr>
          <p:cNvPr id="9" name="Slide Number Placeholder 8"/>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356044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2DEA99-184A-482F-B032-08C9C63D22B7}" type="datetime1">
              <a:rPr lang="en-US" smtClean="0"/>
              <a:t>4/24/2018</a:t>
            </a:fld>
            <a:endParaRPr lang="en-US"/>
          </a:p>
        </p:txBody>
      </p:sp>
      <p:sp>
        <p:nvSpPr>
          <p:cNvPr id="4" name="Footer Placeholder 3"/>
          <p:cNvSpPr>
            <a:spLocks noGrp="1"/>
          </p:cNvSpPr>
          <p:nvPr>
            <p:ph type="ftr" sz="quarter" idx="11"/>
          </p:nvPr>
        </p:nvSpPr>
        <p:spPr/>
        <p:txBody>
          <a:bodyPr/>
          <a:lstStyle/>
          <a:p>
            <a:r>
              <a:rPr lang="en-US" smtClean="0"/>
              <a:t>Katsu Entertainment - Making Ground</a:t>
            </a:r>
            <a:endParaRPr lang="en-US"/>
          </a:p>
        </p:txBody>
      </p:sp>
      <p:sp>
        <p:nvSpPr>
          <p:cNvPr id="5" name="Slide Number Placeholder 4"/>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326470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B78D8-633F-4B85-B9BA-266598D2B847}" type="datetime1">
              <a:rPr lang="en-US" smtClean="0"/>
              <a:t>4/24/2018</a:t>
            </a:fld>
            <a:endParaRPr lang="en-US"/>
          </a:p>
        </p:txBody>
      </p:sp>
      <p:sp>
        <p:nvSpPr>
          <p:cNvPr id="3" name="Footer Placeholder 2"/>
          <p:cNvSpPr>
            <a:spLocks noGrp="1"/>
          </p:cNvSpPr>
          <p:nvPr>
            <p:ph type="ftr" sz="quarter" idx="11"/>
          </p:nvPr>
        </p:nvSpPr>
        <p:spPr/>
        <p:txBody>
          <a:bodyPr/>
          <a:lstStyle/>
          <a:p>
            <a:r>
              <a:rPr lang="en-US" smtClean="0"/>
              <a:t>Katsu Entertainment - Making Ground</a:t>
            </a:r>
            <a:endParaRPr lang="en-US"/>
          </a:p>
        </p:txBody>
      </p:sp>
      <p:sp>
        <p:nvSpPr>
          <p:cNvPr id="4" name="Slide Number Placeholder 3"/>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396759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B4CE2-9B9D-4CA3-BE3F-1A98E77C9DB2}" type="datetime1">
              <a:rPr lang="en-US" smtClean="0"/>
              <a:t>4/24/2018</a:t>
            </a:fld>
            <a:endParaRPr lang="en-US"/>
          </a:p>
        </p:txBody>
      </p:sp>
      <p:sp>
        <p:nvSpPr>
          <p:cNvPr id="6" name="Footer Placeholder 5"/>
          <p:cNvSpPr>
            <a:spLocks noGrp="1"/>
          </p:cNvSpPr>
          <p:nvPr>
            <p:ph type="ftr" sz="quarter" idx="11"/>
          </p:nvPr>
        </p:nvSpPr>
        <p:spPr/>
        <p:txBody>
          <a:bodyPr/>
          <a:lstStyle/>
          <a:p>
            <a:r>
              <a:rPr lang="en-US" smtClean="0"/>
              <a:t>Katsu Entertainment - Making Ground</a:t>
            </a:r>
            <a:endParaRPr lang="en-US"/>
          </a:p>
        </p:txBody>
      </p:sp>
      <p:sp>
        <p:nvSpPr>
          <p:cNvPr id="7" name="Slide Number Placeholder 6"/>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42122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D63436-B179-48B4-876A-598F2B6492D0}" type="datetime1">
              <a:rPr lang="en-US" smtClean="0"/>
              <a:t>4/24/2018</a:t>
            </a:fld>
            <a:endParaRPr lang="en-US"/>
          </a:p>
        </p:txBody>
      </p:sp>
      <p:sp>
        <p:nvSpPr>
          <p:cNvPr id="6" name="Footer Placeholder 5"/>
          <p:cNvSpPr>
            <a:spLocks noGrp="1"/>
          </p:cNvSpPr>
          <p:nvPr>
            <p:ph type="ftr" sz="quarter" idx="11"/>
          </p:nvPr>
        </p:nvSpPr>
        <p:spPr/>
        <p:txBody>
          <a:bodyPr/>
          <a:lstStyle/>
          <a:p>
            <a:r>
              <a:rPr lang="en-US" smtClean="0"/>
              <a:t>Katsu Entertainment - Making Ground</a:t>
            </a:r>
            <a:endParaRPr lang="en-US"/>
          </a:p>
        </p:txBody>
      </p:sp>
      <p:sp>
        <p:nvSpPr>
          <p:cNvPr id="7" name="Slide Number Placeholder 6"/>
          <p:cNvSpPr>
            <a:spLocks noGrp="1"/>
          </p:cNvSpPr>
          <p:nvPr>
            <p:ph type="sldNum" sz="quarter" idx="12"/>
          </p:nvPr>
        </p:nvSpPr>
        <p:spPr/>
        <p:txBody>
          <a:bodyPr/>
          <a:lstStyle/>
          <a:p>
            <a:fld id="{5962697A-6C97-4252-9758-8503965A36F3}" type="slidenum">
              <a:rPr lang="en-US" smtClean="0"/>
              <a:t>‹#›</a:t>
            </a:fld>
            <a:endParaRPr lang="en-US"/>
          </a:p>
        </p:txBody>
      </p:sp>
    </p:spTree>
    <p:extLst>
      <p:ext uri="{BB962C8B-B14F-4D97-AF65-F5344CB8AC3E}">
        <p14:creationId xmlns:p14="http://schemas.microsoft.com/office/powerpoint/2010/main" val="306566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13" cstate="email">
            <a:extLst>
              <a:ext uri="{28A0092B-C50C-407E-A947-70E740481C1C}">
                <a14:useLocalDpi xmlns:a14="http://schemas.microsoft.com/office/drawing/2010/main"/>
              </a:ext>
            </a:extLst>
          </a:blip>
          <a:srcRect t="-55164" r="-398"/>
          <a:stretch/>
        </p:blipFill>
        <p:spPr>
          <a:xfrm rot="16200000" flipH="1">
            <a:off x="-3209164" y="2391571"/>
            <a:ext cx="6991135" cy="2008818"/>
          </a:xfrm>
          <a:prstGeom prst="rect">
            <a:avLst/>
          </a:prstGeom>
        </p:spPr>
      </p:pic>
      <p:sp>
        <p:nvSpPr>
          <p:cNvPr id="12" name="Rectangle 11"/>
          <p:cNvSpPr/>
          <p:nvPr userDrawn="1"/>
        </p:nvSpPr>
        <p:spPr>
          <a:xfrm rot="10800000" flipH="1">
            <a:off x="182251" y="0"/>
            <a:ext cx="1122896" cy="6882490"/>
          </a:xfrm>
          <a:prstGeom prst="rect">
            <a:avLst/>
          </a:prstGeom>
          <a:gradFill>
            <a:gsLst>
              <a:gs pos="0">
                <a:schemeClr val="accent1">
                  <a:lumMod val="5000"/>
                  <a:lumOff val="95000"/>
                  <a:alpha val="0"/>
                </a:schemeClr>
              </a:gs>
              <a:gs pos="8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4" cstate="email">
            <a:extLst>
              <a:ext uri="{28A0092B-C50C-407E-A947-70E740481C1C}">
                <a14:useLocalDpi xmlns:a14="http://schemas.microsoft.com/office/drawing/2010/main"/>
              </a:ext>
            </a:extLst>
          </a:blip>
          <a:srcRect t="-55164" r="-398"/>
          <a:stretch/>
        </p:blipFill>
        <p:spPr>
          <a:xfrm rot="5400000" flipH="1">
            <a:off x="8423847" y="2396096"/>
            <a:ext cx="6963972" cy="2008818"/>
          </a:xfrm>
          <a:prstGeom prst="rect">
            <a:avLst/>
          </a:prstGeom>
        </p:spPr>
      </p:pic>
      <p:sp>
        <p:nvSpPr>
          <p:cNvPr id="10" name="Rectangle 9"/>
          <p:cNvSpPr/>
          <p:nvPr userDrawn="1"/>
        </p:nvSpPr>
        <p:spPr>
          <a:xfrm flipH="1">
            <a:off x="10890705" y="-81483"/>
            <a:ext cx="1122896" cy="6963973"/>
          </a:xfrm>
          <a:prstGeom prst="rect">
            <a:avLst/>
          </a:prstGeom>
          <a:gradFill>
            <a:gsLst>
              <a:gs pos="0">
                <a:schemeClr val="accent1">
                  <a:lumMod val="5000"/>
                  <a:lumOff val="95000"/>
                  <a:alpha val="0"/>
                </a:schemeClr>
              </a:gs>
              <a:gs pos="8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5" cstate="email">
            <a:duotone>
              <a:schemeClr val="accent2">
                <a:shade val="45000"/>
                <a:satMod val="135000"/>
              </a:schemeClr>
              <a:prstClr val="white"/>
            </a:duotone>
            <a:extLst>
              <a:ext uri="{28A0092B-C50C-407E-A947-70E740481C1C}">
                <a14:useLocalDpi xmlns:a14="http://schemas.microsoft.com/office/drawing/2010/main"/>
              </a:ext>
            </a:extLst>
          </a:blip>
          <a:srcRect b="43925"/>
          <a:stretch/>
        </p:blipFill>
        <p:spPr>
          <a:xfrm>
            <a:off x="9041105" y="5887338"/>
            <a:ext cx="2734517" cy="1004207"/>
          </a:xfrm>
          <a:prstGeom prst="rect">
            <a:avLst/>
          </a:prstGeom>
          <a:effectLst/>
        </p:spPr>
      </p:pic>
      <p:pic>
        <p:nvPicPr>
          <p:cNvPr id="7" name="Picture 6"/>
          <p:cNvPicPr>
            <a:picLocks noChangeAspect="1"/>
          </p:cNvPicPr>
          <p:nvPr userDrawn="1"/>
        </p:nvPicPr>
        <p:blipFill>
          <a:blip r:embed="rId1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50" y="514334"/>
            <a:ext cx="10058400" cy="1017002"/>
          </a:xfrm>
          <a:prstGeom prst="rect">
            <a:avLst/>
          </a:prstGeom>
        </p:spPr>
      </p:pic>
      <p:sp>
        <p:nvSpPr>
          <p:cNvPr id="2" name="Title Placeholder 1"/>
          <p:cNvSpPr>
            <a:spLocks noGrp="1"/>
          </p:cNvSpPr>
          <p:nvPr>
            <p:ph type="title"/>
          </p:nvPr>
        </p:nvSpPr>
        <p:spPr>
          <a:xfrm>
            <a:off x="838200" y="365125"/>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49F79-EF47-406F-97D6-C2695AE2F977}" type="datetime1">
              <a:rPr lang="en-US" smtClean="0"/>
              <a:t>4/24/2018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Katsu Entertainment - Making Ground</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2697A-6C97-4252-9758-8503965A36F3}" type="slidenum">
              <a:rPr lang="en-US" smtClean="0"/>
              <a:t>‹#›</a:t>
            </a:fld>
            <a:endParaRPr lang="en-US"/>
          </a:p>
        </p:txBody>
      </p:sp>
    </p:spTree>
    <p:extLst>
      <p:ext uri="{BB962C8B-B14F-4D97-AF65-F5344CB8AC3E}">
        <p14:creationId xmlns:p14="http://schemas.microsoft.com/office/powerpoint/2010/main" val="2034639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png"/><Relationship Id="rId3" Type="http://schemas.openxmlformats.org/officeDocument/2006/relationships/image" Target="../media/image10.jpe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8.jpeg"/><Relationship Id="rId10" Type="http://schemas.openxmlformats.org/officeDocument/2006/relationships/image" Target="../media/image9.png"/><Relationship Id="rId4" Type="http://schemas.openxmlformats.org/officeDocument/2006/relationships/image" Target="../media/image11.jpeg"/><Relationship Id="rId9" Type="http://schemas.openxmlformats.org/officeDocument/2006/relationships/image" Target="../media/image8.pn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5169"/>
            <a:ext cx="12191999" cy="6893169"/>
          </a:xfrm>
          <a:prstGeom prst="rect">
            <a:avLst/>
          </a:prstGeom>
        </p:spPr>
      </p:pic>
      <p:sp>
        <p:nvSpPr>
          <p:cNvPr id="10" name="Title 9"/>
          <p:cNvSpPr>
            <a:spLocks noGrp="1"/>
          </p:cNvSpPr>
          <p:nvPr>
            <p:ph type="ctrTitle"/>
          </p:nvPr>
        </p:nvSpPr>
        <p:spPr>
          <a:xfrm>
            <a:off x="164403" y="5295372"/>
            <a:ext cx="6419294" cy="965790"/>
          </a:xfrm>
          <a:solidFill>
            <a:schemeClr val="tx1">
              <a:alpha val="50000"/>
            </a:schemeClr>
          </a:solidFill>
          <a:effectLst>
            <a:outerShdw blurRad="50800" dist="38100" dir="2700000" algn="tl" rotWithShape="0">
              <a:prstClr val="black">
                <a:alpha val="40000"/>
              </a:prstClr>
            </a:outerShdw>
            <a:softEdge rad="127000"/>
          </a:effectLst>
        </p:spPr>
        <p:txBody>
          <a:bodyPr>
            <a:normAutofit/>
          </a:bodyPr>
          <a:lstStyle/>
          <a:p>
            <a:pPr lvl="0" algn="l">
              <a:lnSpc>
                <a:spcPct val="100000"/>
              </a:lnSpc>
              <a:spcBef>
                <a:spcPts val="0"/>
              </a:spcBef>
            </a:pPr>
            <a:r>
              <a:rPr lang="en-US" sz="5400" dirty="0">
                <a:ln w="6600">
                  <a:solidFill>
                    <a:srgbClr val="ED7D31"/>
                  </a:solidFill>
                  <a:prstDash val="solid"/>
                </a:ln>
                <a:solidFill>
                  <a:srgbClr val="FFFFFF"/>
                </a:solidFill>
                <a:effectLst>
                  <a:outerShdw dist="38100" dir="2700000" algn="tl" rotWithShape="0">
                    <a:srgbClr val="ED7D31"/>
                  </a:outerShdw>
                </a:effectLst>
                <a:latin typeface="Tarzan" pitchFamily="2" charset="0"/>
                <a:ea typeface="+mn-ea"/>
                <a:cs typeface="+mn-cs"/>
              </a:rPr>
              <a:t>MAKING </a:t>
            </a:r>
            <a:r>
              <a:rPr lang="en-US" sz="5400" dirty="0" smtClean="0">
                <a:ln w="6600">
                  <a:solidFill>
                    <a:srgbClr val="ED7D31"/>
                  </a:solidFill>
                  <a:prstDash val="solid"/>
                </a:ln>
                <a:solidFill>
                  <a:srgbClr val="FFFFFF"/>
                </a:solidFill>
                <a:effectLst>
                  <a:outerShdw dist="38100" dir="2700000" algn="tl" rotWithShape="0">
                    <a:srgbClr val="ED7D31"/>
                  </a:outerShdw>
                </a:effectLst>
                <a:latin typeface="Tarzan" pitchFamily="2" charset="0"/>
                <a:ea typeface="+mn-ea"/>
                <a:cs typeface="+mn-cs"/>
              </a:rPr>
              <a:t>GROUND</a:t>
            </a:r>
            <a:endParaRPr lang="en-US" dirty="0"/>
          </a:p>
        </p:txBody>
      </p:sp>
      <p:grpSp>
        <p:nvGrpSpPr>
          <p:cNvPr id="8" name="Group 7"/>
          <p:cNvGrpSpPr/>
          <p:nvPr/>
        </p:nvGrpSpPr>
        <p:grpSpPr>
          <a:xfrm>
            <a:off x="110403" y="79491"/>
            <a:ext cx="3019096" cy="1778368"/>
            <a:chOff x="216254" y="6074035"/>
            <a:chExt cx="3019096" cy="1778368"/>
          </a:xfrm>
        </p:grpSpPr>
        <p:grpSp>
          <p:nvGrpSpPr>
            <p:cNvPr id="9" name="Group 8"/>
            <p:cNvGrpSpPr/>
            <p:nvPr/>
          </p:nvGrpSpPr>
          <p:grpSpPr>
            <a:xfrm>
              <a:off x="216254" y="6074035"/>
              <a:ext cx="3019096" cy="1778368"/>
              <a:chOff x="216254" y="6147925"/>
              <a:chExt cx="3019096" cy="1778368"/>
            </a:xfrm>
          </p:grpSpPr>
          <p:pic>
            <p:nvPicPr>
              <p:cNvPr id="14" name="Picture 2" descr="Image result for facebook ic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603" y="649783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603" y="6164654"/>
                <a:ext cx="274320" cy="274320"/>
              </a:xfrm>
              <a:prstGeom prst="rect">
                <a:avLst/>
              </a:prstGeom>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6254" y="6824617"/>
                <a:ext cx="281018" cy="274320"/>
              </a:xfrm>
              <a:prstGeom prst="rect">
                <a:avLst/>
              </a:prstGeom>
            </p:spPr>
          </p:pic>
          <p:sp>
            <p:nvSpPr>
              <p:cNvPr id="17" name="TextBox 16"/>
              <p:cNvSpPr txBox="1"/>
              <p:nvPr/>
            </p:nvSpPr>
            <p:spPr>
              <a:xfrm>
                <a:off x="484954" y="6801986"/>
                <a:ext cx="2055884" cy="369332"/>
              </a:xfrm>
              <a:prstGeom prst="rect">
                <a:avLst/>
              </a:prstGeom>
              <a:solidFill>
                <a:schemeClr val="tx1"/>
              </a:solidFill>
              <a:effectLst>
                <a:softEdge rad="63500"/>
              </a:effectLst>
            </p:spPr>
            <p:txBody>
              <a:bodyPr wrap="none" rtlCol="0">
                <a:spAutoFit/>
              </a:bodyPr>
              <a:lstStyle/>
              <a:p>
                <a:r>
                  <a:rPr lang="en-US" dirty="0" err="1" smtClean="0">
                    <a:solidFill>
                      <a:schemeClr val="bg1"/>
                    </a:solidFill>
                  </a:rPr>
                  <a:t>KatsuEntertainment</a:t>
                </a:r>
                <a:endParaRPr lang="en-US" dirty="0">
                  <a:solidFill>
                    <a:schemeClr val="bg1"/>
                  </a:solidFill>
                </a:endParaRPr>
              </a:p>
            </p:txBody>
          </p:sp>
          <p:sp>
            <p:nvSpPr>
              <p:cNvPr id="18" name="TextBox 17"/>
              <p:cNvSpPr txBox="1"/>
              <p:nvPr/>
            </p:nvSpPr>
            <p:spPr>
              <a:xfrm>
                <a:off x="484954" y="6467994"/>
                <a:ext cx="2055884" cy="369332"/>
              </a:xfrm>
              <a:prstGeom prst="rect">
                <a:avLst/>
              </a:prstGeom>
              <a:solidFill>
                <a:schemeClr val="tx1"/>
              </a:solidFill>
              <a:effectLst>
                <a:softEdge rad="63500"/>
              </a:effectLst>
            </p:spPr>
            <p:txBody>
              <a:bodyPr wrap="none" rtlCol="0">
                <a:spAutoFit/>
              </a:bodyPr>
              <a:lstStyle/>
              <a:p>
                <a:r>
                  <a:rPr lang="en-US" dirty="0" err="1" smtClean="0">
                    <a:solidFill>
                      <a:schemeClr val="bg1"/>
                    </a:solidFill>
                  </a:rPr>
                  <a:t>KatsuEntertainment</a:t>
                </a:r>
                <a:endParaRPr lang="en-US" dirty="0">
                  <a:solidFill>
                    <a:schemeClr val="bg1"/>
                  </a:solidFill>
                </a:endParaRPr>
              </a:p>
            </p:txBody>
          </p:sp>
          <p:sp>
            <p:nvSpPr>
              <p:cNvPr id="19" name="TextBox 18"/>
              <p:cNvSpPr txBox="1"/>
              <p:nvPr/>
            </p:nvSpPr>
            <p:spPr>
              <a:xfrm>
                <a:off x="484954" y="6147925"/>
                <a:ext cx="1550874" cy="369332"/>
              </a:xfrm>
              <a:prstGeom prst="rect">
                <a:avLst/>
              </a:prstGeom>
              <a:solidFill>
                <a:schemeClr val="tx1"/>
              </a:solidFill>
              <a:effectLst>
                <a:softEdge rad="63500"/>
              </a:effectLst>
            </p:spPr>
            <p:txBody>
              <a:bodyPr wrap="none" rtlCol="0">
                <a:spAutoFit/>
              </a:bodyPr>
              <a:lstStyle/>
              <a:p>
                <a:r>
                  <a:rPr lang="en-US" dirty="0" smtClean="0">
                    <a:solidFill>
                      <a:schemeClr val="bg1"/>
                    </a:solidFill>
                  </a:rPr>
                  <a:t>@</a:t>
                </a:r>
                <a:r>
                  <a:rPr lang="en-US" dirty="0" err="1" smtClean="0">
                    <a:solidFill>
                      <a:schemeClr val="bg1"/>
                    </a:solidFill>
                  </a:rPr>
                  <a:t>KatsuGames</a:t>
                </a:r>
                <a:endParaRPr lang="en-US" dirty="0">
                  <a:solidFill>
                    <a:schemeClr val="bg1"/>
                  </a:solidFill>
                </a:endParaRPr>
              </a:p>
            </p:txBody>
          </p:sp>
          <p:sp>
            <p:nvSpPr>
              <p:cNvPr id="20" name="TextBox 19"/>
              <p:cNvSpPr txBox="1"/>
              <p:nvPr/>
            </p:nvSpPr>
            <p:spPr>
              <a:xfrm>
                <a:off x="484954" y="7135978"/>
                <a:ext cx="2286588" cy="369332"/>
              </a:xfrm>
              <a:prstGeom prst="rect">
                <a:avLst/>
              </a:prstGeom>
              <a:solidFill>
                <a:schemeClr val="tx1"/>
              </a:solidFill>
              <a:effectLst>
                <a:softEdge rad="63500"/>
              </a:effectLst>
            </p:spPr>
            <p:txBody>
              <a:bodyPr wrap="none" rtlCol="0">
                <a:spAutoFit/>
              </a:bodyPr>
              <a:lstStyle/>
              <a:p>
                <a:r>
                  <a:rPr lang="en-US" dirty="0" smtClean="0">
                    <a:solidFill>
                      <a:schemeClr val="bg1"/>
                    </a:solidFill>
                  </a:rPr>
                  <a:t>www.katsugames.com</a:t>
                </a:r>
                <a:endParaRPr lang="en-US" dirty="0">
                  <a:solidFill>
                    <a:schemeClr val="bg1"/>
                  </a:solidFill>
                </a:endParaRPr>
              </a:p>
            </p:txBody>
          </p:sp>
          <p:sp>
            <p:nvSpPr>
              <p:cNvPr id="21" name="TextBox 20"/>
              <p:cNvSpPr txBox="1"/>
              <p:nvPr/>
            </p:nvSpPr>
            <p:spPr>
              <a:xfrm>
                <a:off x="216254" y="7556961"/>
                <a:ext cx="3019096" cy="369332"/>
              </a:xfrm>
              <a:prstGeom prst="rect">
                <a:avLst/>
              </a:prstGeom>
              <a:solidFill>
                <a:schemeClr val="tx1"/>
              </a:solidFill>
              <a:effectLst>
                <a:softEdge rad="63500"/>
              </a:effectLst>
            </p:spPr>
            <p:txBody>
              <a:bodyPr wrap="none" rtlCol="0">
                <a:spAutoFit/>
              </a:bodyPr>
              <a:lstStyle/>
              <a:p>
                <a:r>
                  <a:rPr lang="en-US" dirty="0" smtClean="0">
                    <a:solidFill>
                      <a:schemeClr val="bg1"/>
                    </a:solidFill>
                  </a:rPr>
                  <a:t>Stephane </a:t>
                </a:r>
                <a:r>
                  <a:rPr lang="en-US" dirty="0" err="1" smtClean="0">
                    <a:solidFill>
                      <a:schemeClr val="bg1"/>
                    </a:solidFill>
                  </a:rPr>
                  <a:t>Imbert</a:t>
                </a:r>
                <a:r>
                  <a:rPr lang="en-US" dirty="0" smtClean="0">
                    <a:solidFill>
                      <a:schemeClr val="bg1"/>
                    </a:solidFill>
                  </a:rPr>
                  <a:t> (co-founder)</a:t>
                </a:r>
                <a:endParaRPr lang="en-US" dirty="0">
                  <a:solidFill>
                    <a:schemeClr val="bg1"/>
                  </a:solidFill>
                </a:endParaRPr>
              </a:p>
            </p:txBody>
          </p:sp>
        </p:grpSp>
        <p:pic>
          <p:nvPicPr>
            <p:cNvPr id="13" name="Picture 14" descr="Related image"/>
            <p:cNvPicPr>
              <a:picLocks noChangeAspect="1" noChangeArrowheads="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9603" y="7122971"/>
              <a:ext cx="274320" cy="27432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ubtitle 10"/>
          <p:cNvSpPr>
            <a:spLocks noGrp="1"/>
          </p:cNvSpPr>
          <p:nvPr>
            <p:ph type="subTitle" idx="1"/>
          </p:nvPr>
        </p:nvSpPr>
        <p:spPr>
          <a:xfrm>
            <a:off x="177024" y="6169729"/>
            <a:ext cx="9144000" cy="489671"/>
          </a:xfrm>
          <a:solidFill>
            <a:schemeClr val="tx1">
              <a:alpha val="50000"/>
            </a:schemeClr>
          </a:solidFill>
          <a:effectLst>
            <a:softEdge rad="63500"/>
          </a:effectLst>
        </p:spPr>
        <p:txBody>
          <a:bodyPr/>
          <a:lstStyle/>
          <a:p>
            <a:pPr lvl="0" algn="l">
              <a:lnSpc>
                <a:spcPct val="100000"/>
              </a:lnSpc>
              <a:spcBef>
                <a:spcPts val="0"/>
              </a:spcBef>
            </a:pPr>
            <a:r>
              <a:rPr lang="en-US" b="1" dirty="0">
                <a:ln w="6600">
                  <a:solidFill>
                    <a:srgbClr val="ED7D31"/>
                  </a:solidFill>
                  <a:prstDash val="solid"/>
                </a:ln>
                <a:solidFill>
                  <a:srgbClr val="FFFFFF"/>
                </a:solidFill>
                <a:effectLst>
                  <a:outerShdw dist="38100" dir="2700000" algn="tl" rotWithShape="0">
                    <a:srgbClr val="ED7D31"/>
                  </a:outerShdw>
                </a:effectLst>
                <a:latin typeface="Tarzan" pitchFamily="2" charset="0"/>
              </a:rPr>
              <a:t>Endless ground generation in Warhammer: DOOMWHEEL</a:t>
            </a:r>
          </a:p>
          <a:p>
            <a:endParaRPr lang="en-US" dirty="0"/>
          </a:p>
        </p:txBody>
      </p:sp>
      <p:sp>
        <p:nvSpPr>
          <p:cNvPr id="12" name="Slide Number Placeholder 11"/>
          <p:cNvSpPr>
            <a:spLocks noGrp="1"/>
          </p:cNvSpPr>
          <p:nvPr>
            <p:ph type="sldNum" sz="quarter" idx="12"/>
          </p:nvPr>
        </p:nvSpPr>
        <p:spPr/>
        <p:txBody>
          <a:bodyPr/>
          <a:lstStyle/>
          <a:p>
            <a:fld id="{5962697A-6C97-4252-9758-8503965A36F3}" type="slidenum">
              <a:rPr lang="en-US" smtClean="0"/>
              <a:t>1</a:t>
            </a:fld>
            <a:endParaRPr lang="en-US"/>
          </a:p>
        </p:txBody>
      </p:sp>
    </p:spTree>
    <p:extLst>
      <p:ext uri="{BB962C8B-B14F-4D97-AF65-F5344CB8AC3E}">
        <p14:creationId xmlns:p14="http://schemas.microsoft.com/office/powerpoint/2010/main" val="470081423"/>
      </p:ext>
    </p:extLst>
  </p:cSld>
  <p:clrMapOvr>
    <a:masterClrMapping/>
  </p:clrMapOvr>
  <mc:AlternateContent xmlns:mc="http://schemas.openxmlformats.org/markup-compatibility/2006" xmlns:p14="http://schemas.microsoft.com/office/powerpoint/2010/main">
    <mc:Choice Requires="p14">
      <p:transition spd="slow" p14:dur="2000" advTm="5253"/>
    </mc:Choice>
    <mc:Fallback xmlns="">
      <p:transition spd="slow" advTm="52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Enforce Camera Bounds</a:t>
            </a:r>
            <a:endParaRPr lang="en-US" dirty="0"/>
          </a:p>
        </p:txBody>
      </p:sp>
      <p:sp>
        <p:nvSpPr>
          <p:cNvPr id="4" name="Slide Number Placeholder 3"/>
          <p:cNvSpPr>
            <a:spLocks noGrp="1"/>
          </p:cNvSpPr>
          <p:nvPr>
            <p:ph type="sldNum" sz="quarter" idx="12"/>
          </p:nvPr>
        </p:nvSpPr>
        <p:spPr/>
        <p:txBody>
          <a:bodyPr/>
          <a:lstStyle/>
          <a:p>
            <a:fld id="{5962697A-6C97-4252-9758-8503965A36F3}" type="slidenum">
              <a:rPr lang="en-US" smtClean="0"/>
              <a:t>10</a:t>
            </a:fld>
            <a:endParaRPr lang="en-US"/>
          </a:p>
        </p:txBody>
      </p:sp>
      <p:grpSp>
        <p:nvGrpSpPr>
          <p:cNvPr id="21" name="Group 20"/>
          <p:cNvGrpSpPr/>
          <p:nvPr/>
        </p:nvGrpSpPr>
        <p:grpSpPr>
          <a:xfrm>
            <a:off x="6871855" y="675128"/>
            <a:ext cx="4833080" cy="818724"/>
            <a:chOff x="6871855" y="675128"/>
            <a:chExt cx="4833080" cy="818724"/>
          </a:xfrm>
        </p:grpSpPr>
        <p:pic>
          <p:nvPicPr>
            <p:cNvPr id="22" name="Picture 21"/>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23" name="Group 22"/>
            <p:cNvGrpSpPr/>
            <p:nvPr/>
          </p:nvGrpSpPr>
          <p:grpSpPr>
            <a:xfrm>
              <a:off x="6958567" y="1232386"/>
              <a:ext cx="1188720" cy="261466"/>
              <a:chOff x="9097613" y="2803479"/>
              <a:chExt cx="1829711" cy="1394315"/>
            </a:xfrm>
          </p:grpSpPr>
          <p:sp>
            <p:nvSpPr>
              <p:cNvPr id="33" name="Freeform 32"/>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4" name="Freeform 33"/>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4" name="Group 23"/>
            <p:cNvGrpSpPr/>
            <p:nvPr/>
          </p:nvGrpSpPr>
          <p:grpSpPr>
            <a:xfrm>
              <a:off x="8146098" y="1078472"/>
              <a:ext cx="1188720" cy="406420"/>
              <a:chOff x="9097607" y="2803479"/>
              <a:chExt cx="1829710" cy="1394315"/>
            </a:xfrm>
          </p:grpSpPr>
          <p:sp>
            <p:nvSpPr>
              <p:cNvPr id="31" name="Freeform 30"/>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2" name="Freeform 31"/>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5" name="Group 24"/>
            <p:cNvGrpSpPr/>
            <p:nvPr/>
          </p:nvGrpSpPr>
          <p:grpSpPr>
            <a:xfrm>
              <a:off x="9334818" y="841762"/>
              <a:ext cx="1188720" cy="640684"/>
              <a:chOff x="9097610" y="2803479"/>
              <a:chExt cx="1829711" cy="1394315"/>
            </a:xfrm>
          </p:grpSpPr>
          <p:sp>
            <p:nvSpPr>
              <p:cNvPr id="29" name="Freeform 28"/>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Freeform 29"/>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6" name="Group 25"/>
            <p:cNvGrpSpPr/>
            <p:nvPr/>
          </p:nvGrpSpPr>
          <p:grpSpPr>
            <a:xfrm flipH="1">
              <a:off x="10516215" y="844115"/>
              <a:ext cx="1188720" cy="640684"/>
              <a:chOff x="9097610" y="2803479"/>
              <a:chExt cx="1829711" cy="1394315"/>
            </a:xfrm>
          </p:grpSpPr>
          <p:sp>
            <p:nvSpPr>
              <p:cNvPr id="27" name="Freeform 26"/>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8" name="Freeform 27"/>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sp>
        <p:nvSpPr>
          <p:cNvPr id="2" name="Content Placeholder 1"/>
          <p:cNvSpPr>
            <a:spLocks noGrp="1"/>
          </p:cNvSpPr>
          <p:nvPr>
            <p:ph sz="half" idx="1"/>
          </p:nvPr>
        </p:nvSpPr>
        <p:spPr/>
        <p:txBody>
          <a:bodyPr>
            <a:normAutofit fontScale="32500" lnSpcReduction="20000"/>
          </a:bodyPr>
          <a:lstStyle/>
          <a:p>
            <a:pPr marL="0" indent="0">
              <a:lnSpc>
                <a:spcPct val="120000"/>
              </a:lnSpc>
              <a:spcBef>
                <a:spcPts val="0"/>
              </a:spcBef>
              <a:buNone/>
            </a:pPr>
            <a:r>
              <a:rPr lang="en-US" dirty="0">
                <a:solidFill>
                  <a:srgbClr val="008000"/>
                </a:solidFill>
                <a:latin typeface="Consolas" panose="020B0609020204030204" pitchFamily="49" charset="0"/>
              </a:rPr>
              <a:t>// keep the ribbon within the bounds</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estimate the high and low points</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Note: the amplitude is only ever subtracted from Y</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Y _ _ _ _ _ _ _ _ _ _ _</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     /   \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\___/     \___/ &lt;=== Y-2*amplitude</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the high point is at current + elevation if elevation is &gt;0</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Y _____________________                  </a:t>
            </a: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 Y + </a:t>
            </a:r>
            <a:r>
              <a:rPr lang="en-US" dirty="0" smtClean="0">
                <a:solidFill>
                  <a:srgbClr val="008000"/>
                </a:solidFill>
                <a:latin typeface="Consolas" panose="020B0609020204030204" pitchFamily="49" charset="0"/>
              </a:rPr>
              <a:t>elevation&gt;0</a:t>
            </a:r>
            <a:endParaRPr lang="en-US" dirty="0" smtClean="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           |                              -----     |</a:t>
            </a:r>
            <a:endParaRPr lang="en-US" dirty="0" smtClean="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      |              </a:t>
            </a: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OR      -----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 Y + </a:t>
            </a:r>
            <a:r>
              <a:rPr lang="en-US" dirty="0" smtClean="0">
                <a:solidFill>
                  <a:srgbClr val="008000"/>
                </a:solidFill>
                <a:latin typeface="Consolas" panose="020B0609020204030204" pitchFamily="49" charset="0"/>
              </a:rPr>
              <a:t>elevation&lt;0      </a:t>
            </a:r>
            <a:r>
              <a:rPr lang="en-US" dirty="0">
                <a:solidFill>
                  <a:srgbClr val="008000"/>
                </a:solidFill>
                <a:latin typeface="Consolas" panose="020B0609020204030204" pitchFamily="49" charset="0"/>
              </a:rPr>
              <a:t>Y __________________|_____</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high = </a:t>
            </a:r>
            <a:r>
              <a:rPr lang="en-US" dirty="0" err="1">
                <a:solidFill>
                  <a:srgbClr val="000000"/>
                </a:solidFill>
                <a:latin typeface="Consolas" panose="020B0609020204030204" pitchFamily="49" charset="0"/>
              </a:rPr>
              <a:t>currentY</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Mathf.Max</a:t>
            </a:r>
            <a:r>
              <a:rPr lang="en-US" dirty="0">
                <a:solidFill>
                  <a:srgbClr val="000000"/>
                </a:solidFill>
                <a:latin typeface="Consolas" panose="020B0609020204030204" pitchFamily="49" charset="0"/>
              </a:rPr>
              <a:t>(elevation, 0f</a:t>
            </a:r>
            <a:r>
              <a:rPr lang="en-US" dirty="0" smtClean="0">
                <a:solidFill>
                  <a:srgbClr val="000000"/>
                </a:solidFill>
                <a:latin typeface="Consolas" panose="020B0609020204030204" pitchFamily="49" charset="0"/>
              </a:rPr>
              <a:t>);</a:t>
            </a:r>
          </a:p>
          <a:p>
            <a:pPr marL="0" indent="0">
              <a:lnSpc>
                <a:spcPct val="120000"/>
              </a:lnSpc>
              <a:spcBef>
                <a:spcPts val="0"/>
              </a:spcBef>
              <a:buNone/>
            </a:pP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we can only go too high because of elevation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this is because the cos wave starts at peak and only goes </a:t>
            </a:r>
            <a:r>
              <a:rPr lang="en-US" dirty="0" smtClean="0">
                <a:solidFill>
                  <a:srgbClr val="008000"/>
                </a:solidFill>
                <a:latin typeface="Consolas" panose="020B0609020204030204" pitchFamily="49" charset="0"/>
              </a:rPr>
              <a:t>down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(high &gt; </a:t>
            </a:r>
            <a:r>
              <a:rPr lang="en-US" dirty="0" err="1">
                <a:solidFill>
                  <a:srgbClr val="000000"/>
                </a:solidFill>
                <a:latin typeface="Consolas" panose="020B0609020204030204" pitchFamily="49" charset="0"/>
              </a:rPr>
              <a:t>maxY</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elevation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ElevationMin</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if </a:t>
            </a:r>
            <a:r>
              <a:rPr lang="en-US" dirty="0" smtClean="0">
                <a:solidFill>
                  <a:srgbClr val="008000"/>
                </a:solidFill>
                <a:latin typeface="Consolas" panose="020B0609020204030204" pitchFamily="49" charset="0"/>
              </a:rPr>
              <a:t>elevation </a:t>
            </a:r>
            <a:r>
              <a:rPr lang="en-US" dirty="0">
                <a:solidFill>
                  <a:srgbClr val="008000"/>
                </a:solidFill>
                <a:latin typeface="Consolas" panose="020B0609020204030204" pitchFamily="49" charset="0"/>
              </a:rPr>
              <a:t>alone </a:t>
            </a:r>
            <a:r>
              <a:rPr lang="en-US" dirty="0" smtClean="0">
                <a:solidFill>
                  <a:srgbClr val="008000"/>
                </a:solidFill>
                <a:latin typeface="Consolas" panose="020B0609020204030204" pitchFamily="49" charset="0"/>
              </a:rPr>
              <a:t>takes </a:t>
            </a:r>
            <a:r>
              <a:rPr lang="en-US" dirty="0">
                <a:solidFill>
                  <a:srgbClr val="008000"/>
                </a:solidFill>
                <a:latin typeface="Consolas" panose="020B0609020204030204" pitchFamily="49" charset="0"/>
              </a:rPr>
              <a:t>us below </a:t>
            </a:r>
            <a:r>
              <a:rPr lang="en-US" dirty="0" smtClean="0">
                <a:solidFill>
                  <a:srgbClr val="008000"/>
                </a:solidFill>
                <a:latin typeface="Consolas" panose="020B0609020204030204" pitchFamily="49" charset="0"/>
              </a:rPr>
              <a:t>min, invert </a:t>
            </a:r>
            <a:r>
              <a:rPr lang="en-US" dirty="0">
                <a:solidFill>
                  <a:srgbClr val="008000"/>
                </a:solidFill>
                <a:latin typeface="Consolas" panose="020B0609020204030204" pitchFamily="49" charset="0"/>
              </a:rPr>
              <a:t>the elevation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currentY</a:t>
            </a:r>
            <a:r>
              <a:rPr lang="en-US" dirty="0">
                <a:solidFill>
                  <a:srgbClr val="000000"/>
                </a:solidFill>
                <a:latin typeface="Consolas" panose="020B0609020204030204" pitchFamily="49" charset="0"/>
              </a:rPr>
              <a:t> + elevation &lt; </a:t>
            </a:r>
            <a:r>
              <a:rPr lang="en-US" dirty="0" err="1">
                <a:solidFill>
                  <a:srgbClr val="000000"/>
                </a:solidFill>
                <a:latin typeface="Consolas" panose="020B0609020204030204" pitchFamily="49" charset="0"/>
              </a:rPr>
              <a:t>minY</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elevation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ElevationMax</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the </a:t>
            </a:r>
            <a:r>
              <a:rPr lang="en-US" dirty="0" smtClean="0">
                <a:solidFill>
                  <a:srgbClr val="008000"/>
                </a:solidFill>
                <a:latin typeface="Consolas" panose="020B0609020204030204" pitchFamily="49" charset="0"/>
              </a:rPr>
              <a:t>ifs </a:t>
            </a:r>
            <a:r>
              <a:rPr lang="en-US" dirty="0">
                <a:solidFill>
                  <a:srgbClr val="008000"/>
                </a:solidFill>
                <a:latin typeface="Consolas" panose="020B0609020204030204" pitchFamily="49" charset="0"/>
              </a:rPr>
              <a:t>above </a:t>
            </a:r>
            <a:r>
              <a:rPr lang="en-US" dirty="0" smtClean="0">
                <a:solidFill>
                  <a:srgbClr val="008000"/>
                </a:solidFill>
                <a:latin typeface="Consolas" panose="020B0609020204030204" pitchFamily="49" charset="0"/>
              </a:rPr>
              <a:t>assume </a:t>
            </a:r>
            <a:r>
              <a:rPr lang="en-US" dirty="0">
                <a:solidFill>
                  <a:srgbClr val="008000"/>
                </a:solidFill>
                <a:latin typeface="Consolas" panose="020B0609020204030204" pitchFamily="49" charset="0"/>
              </a:rPr>
              <a:t>that </a:t>
            </a:r>
            <a:r>
              <a:rPr lang="en-US" dirty="0" smtClean="0">
                <a:solidFill>
                  <a:srgbClr val="008000"/>
                </a:solidFill>
                <a:latin typeface="Consolas" panose="020B0609020204030204" pitchFamily="49" charset="0"/>
              </a:rPr>
              <a:t>[</a:t>
            </a:r>
            <a:r>
              <a:rPr lang="en-US" dirty="0" err="1" smtClean="0">
                <a:solidFill>
                  <a:srgbClr val="008000"/>
                </a:solidFill>
                <a:latin typeface="Consolas" panose="020B0609020204030204" pitchFamily="49" charset="0"/>
              </a:rPr>
              <a:t>minY,maxY</a:t>
            </a:r>
            <a:r>
              <a:rPr lang="en-US" dirty="0" smtClean="0">
                <a:solidFill>
                  <a:srgbClr val="008000"/>
                </a:solidFill>
                <a:latin typeface="Consolas" panose="020B0609020204030204" pitchFamily="49" charset="0"/>
              </a:rPr>
              <a:t>] &gt; [</a:t>
            </a:r>
            <a:r>
              <a:rPr lang="en-US" dirty="0" err="1" smtClean="0">
                <a:solidFill>
                  <a:srgbClr val="008000"/>
                </a:solidFill>
                <a:latin typeface="Consolas" panose="020B0609020204030204" pitchFamily="49" charset="0"/>
              </a:rPr>
              <a:t>elevationMin,elevationMax</a:t>
            </a:r>
            <a:r>
              <a:rPr lang="en-US" dirty="0" smtClean="0">
                <a:solidFill>
                  <a:srgbClr val="008000"/>
                </a:solidFill>
                <a:latin typeface="Consolas" panose="020B0609020204030204" pitchFamily="49" charset="0"/>
              </a:rPr>
              <a:t>]</a:t>
            </a:r>
            <a:endParaRPr lang="en-US" dirty="0">
              <a:solidFill>
                <a:srgbClr val="000000"/>
              </a:solidFill>
              <a:latin typeface="Consolas" panose="020B0609020204030204" pitchFamily="49" charset="0"/>
            </a:endParaRPr>
          </a:p>
        </p:txBody>
      </p:sp>
      <p:sp>
        <p:nvSpPr>
          <p:cNvPr id="3" name="Content Placeholder 2"/>
          <p:cNvSpPr>
            <a:spLocks noGrp="1"/>
          </p:cNvSpPr>
          <p:nvPr>
            <p:ph sz="half" idx="2"/>
          </p:nvPr>
        </p:nvSpPr>
        <p:spPr/>
        <p:txBody>
          <a:bodyPr>
            <a:normAutofit fontScale="32500" lnSpcReduction="20000"/>
          </a:bodyPr>
          <a:lstStyle/>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we calculate the lowest point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low = </a:t>
            </a:r>
            <a:r>
              <a:rPr lang="en-US" dirty="0" err="1">
                <a:solidFill>
                  <a:srgbClr val="000000"/>
                </a:solidFill>
                <a:latin typeface="Consolas" panose="020B0609020204030204" pitchFamily="49" charset="0"/>
              </a:rPr>
              <a:t>currentY</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FF"/>
                </a:solidFill>
                <a:latin typeface="Consolas" panose="020B0609020204030204" pitchFamily="49" charset="0"/>
              </a:rPr>
              <a:t>for</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FF"/>
                </a:solidFill>
                <a:latin typeface="Consolas" panose="020B0609020204030204" pitchFamily="49" charset="0"/>
              </a:rPr>
              <a:t>int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=0;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&lt;_</a:t>
            </a:r>
            <a:r>
              <a:rPr lang="en-US" dirty="0" err="1">
                <a:solidFill>
                  <a:srgbClr val="000000"/>
                </a:solidFill>
                <a:latin typeface="Consolas" panose="020B0609020204030204" pitchFamily="49" charset="0"/>
              </a:rPr>
              <a:t>numberOfSegments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00FF"/>
                </a:solidFill>
                <a:latin typeface="Consolas" panose="020B0609020204030204" pitchFamily="49" charset="0"/>
              </a:rPr>
              <a:t>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percent = (</a:t>
            </a:r>
            <a:r>
              <a:rPr lang="en-US" dirty="0">
                <a:solidFill>
                  <a:srgbClr val="0000FF"/>
                </a:solidFill>
                <a:latin typeface="Consolas" panose="020B0609020204030204" pitchFamily="49" charset="0"/>
              </a:rPr>
              <a:t>float</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 / (</a:t>
            </a:r>
            <a:r>
              <a:rPr lang="en-US" dirty="0">
                <a:solidFill>
                  <a:srgbClr val="0000FF"/>
                </a:solidFill>
                <a:latin typeface="Consolas" panose="020B0609020204030204" pitchFamily="49" charset="0"/>
              </a:rPr>
              <a:t>float</a:t>
            </a:r>
            <a:r>
              <a:rPr lang="en-US" dirty="0">
                <a:solidFill>
                  <a:srgbClr val="000000"/>
                </a:solidFill>
                <a:latin typeface="Consolas" panose="020B0609020204030204" pitchFamily="49" charset="0"/>
              </a:rPr>
              <a:t>)(_</a:t>
            </a:r>
            <a:r>
              <a:rPr lang="en-US" dirty="0" err="1">
                <a:solidFill>
                  <a:srgbClr val="000000"/>
                </a:solidFill>
                <a:latin typeface="Consolas" panose="020B0609020204030204" pitchFamily="49" charset="0"/>
              </a:rPr>
              <a:t>numberOfSegments</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calculate the curve along the cos </a:t>
            </a:r>
            <a:r>
              <a:rPr lang="en-US" dirty="0" smtClean="0">
                <a:solidFill>
                  <a:srgbClr val="008000"/>
                </a:solidFill>
                <a:latin typeface="Consolas" panose="020B0609020204030204" pitchFamily="49" charset="0"/>
              </a:rPr>
              <a:t>wave (see </a:t>
            </a:r>
            <a:r>
              <a:rPr lang="en-US" dirty="0" err="1" smtClean="0">
                <a:solidFill>
                  <a:srgbClr val="008000"/>
                </a:solidFill>
                <a:latin typeface="Consolas" panose="020B0609020204030204" pitchFamily="49" charset="0"/>
              </a:rPr>
              <a:t>GenerateMesh</a:t>
            </a:r>
            <a:r>
              <a:rPr lang="en-US" dirty="0" smtClean="0">
                <a:solidFill>
                  <a:srgbClr val="008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00FF"/>
                </a:solidFill>
                <a:latin typeface="Consolas" panose="020B0609020204030204" pitchFamily="49" charset="0"/>
              </a:rPr>
              <a:t>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curve = </a:t>
            </a:r>
            <a:r>
              <a:rPr lang="en-US" dirty="0" err="1">
                <a:solidFill>
                  <a:srgbClr val="000000"/>
                </a:solidFill>
                <a:latin typeface="Consolas" panose="020B0609020204030204" pitchFamily="49" charset="0"/>
              </a:rPr>
              <a:t>Mathf.Cos</a:t>
            </a:r>
            <a:r>
              <a:rPr lang="en-US" dirty="0">
                <a:solidFill>
                  <a:srgbClr val="000000"/>
                </a:solidFill>
                <a:latin typeface="Consolas" panose="020B0609020204030204" pitchFamily="49" charset="0"/>
              </a:rPr>
              <a:t>(percent * 2f * </a:t>
            </a:r>
            <a:r>
              <a:rPr lang="en-US" dirty="0" err="1">
                <a:solidFill>
                  <a:srgbClr val="000000"/>
                </a:solidFill>
                <a:latin typeface="Consolas" panose="020B0609020204030204" pitchFamily="49" charset="0"/>
              </a:rPr>
              <a:t>Mathf.PI</a:t>
            </a:r>
            <a:r>
              <a:rPr lang="en-US" dirty="0">
                <a:solidFill>
                  <a:srgbClr val="000000"/>
                </a:solidFill>
                <a:latin typeface="Consolas" panose="020B0609020204030204" pitchFamily="49" charset="0"/>
              </a:rPr>
              <a:t>) * amplitude - amplitude;</a:t>
            </a: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00FF"/>
                </a:solidFill>
                <a:latin typeface="Consolas" panose="020B0609020204030204" pitchFamily="49" charset="0"/>
              </a:rPr>
              <a:t>float</a:t>
            </a:r>
            <a:r>
              <a:rPr lang="en-US" dirty="0" smtClean="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vertY</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currentY</a:t>
            </a:r>
            <a:r>
              <a:rPr lang="en-US" dirty="0">
                <a:solidFill>
                  <a:srgbClr val="000000"/>
                </a:solidFill>
                <a:latin typeface="Consolas" panose="020B0609020204030204" pitchFamily="49" charset="0"/>
              </a:rPr>
              <a:t> + curve + percent * elevation;</a:t>
            </a:r>
          </a:p>
          <a:p>
            <a:pPr marL="0" indent="0">
              <a:lnSpc>
                <a:spcPct val="120000"/>
              </a:lnSpc>
              <a:spcBef>
                <a:spcPts val="0"/>
              </a:spcBef>
              <a:buNone/>
            </a:pPr>
            <a:r>
              <a:rPr lang="en-US" dirty="0" smtClean="0">
                <a:solidFill>
                  <a:srgbClr val="000000"/>
                </a:solidFill>
                <a:latin typeface="Consolas" panose="020B0609020204030204" pitchFamily="49" charset="0"/>
              </a:rPr>
              <a:t>    low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Mathf.Min</a:t>
            </a:r>
            <a:r>
              <a:rPr lang="en-US" dirty="0">
                <a:solidFill>
                  <a:srgbClr val="000000"/>
                </a:solidFill>
                <a:latin typeface="Consolas" panose="020B0609020204030204" pitchFamily="49" charset="0"/>
              </a:rPr>
              <a:t>(low, </a:t>
            </a:r>
            <a:r>
              <a:rPr lang="en-US" dirty="0" err="1">
                <a:solidFill>
                  <a:srgbClr val="000000"/>
                </a:solidFill>
                <a:latin typeface="Consolas" panose="020B0609020204030204" pitchFamily="49" charset="0"/>
              </a:rPr>
              <a:t>vertY</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low </a:t>
            </a:r>
            <a:r>
              <a:rPr lang="en-US" dirty="0">
                <a:solidFill>
                  <a:srgbClr val="008000"/>
                </a:solidFill>
                <a:latin typeface="Consolas" panose="020B0609020204030204" pitchFamily="49" charset="0"/>
              </a:rPr>
              <a:t>point is below </a:t>
            </a:r>
            <a:r>
              <a:rPr lang="en-US" dirty="0" smtClean="0">
                <a:solidFill>
                  <a:srgbClr val="008000"/>
                </a:solidFill>
                <a:latin typeface="Consolas" panose="020B0609020204030204" pitchFamily="49" charset="0"/>
              </a:rPr>
              <a:t>min because </a:t>
            </a:r>
            <a:r>
              <a:rPr lang="en-US" dirty="0">
                <a:solidFill>
                  <a:srgbClr val="008000"/>
                </a:solidFill>
                <a:latin typeface="Consolas" panose="020B0609020204030204" pitchFamily="49" charset="0"/>
              </a:rPr>
              <a:t>of </a:t>
            </a:r>
            <a:r>
              <a:rPr lang="en-US" dirty="0" smtClean="0">
                <a:solidFill>
                  <a:srgbClr val="008000"/>
                </a:solidFill>
                <a:latin typeface="Consolas" panose="020B0609020204030204" pitchFamily="49" charset="0"/>
              </a:rPr>
              <a:t>amplitude </a:t>
            </a:r>
            <a:r>
              <a:rPr lang="en-US" dirty="0">
                <a:solidFill>
                  <a:srgbClr val="008000"/>
                </a:solidFill>
                <a:latin typeface="Consolas" panose="020B0609020204030204" pitchFamily="49" charset="0"/>
              </a:rPr>
              <a:t>or </a:t>
            </a:r>
            <a:r>
              <a:rPr lang="en-US" dirty="0" err="1" smtClean="0">
                <a:solidFill>
                  <a:srgbClr val="008000"/>
                </a:solidFill>
                <a:latin typeface="Consolas" panose="020B0609020204030204" pitchFamily="49" charset="0"/>
              </a:rPr>
              <a:t>amplitude+elevation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check if we can keep the amplitude </a:t>
            </a:r>
            <a:r>
              <a:rPr lang="en-US" dirty="0" smtClean="0">
                <a:solidFill>
                  <a:srgbClr val="008000"/>
                </a:solidFill>
                <a:latin typeface="Consolas" panose="020B0609020204030204" pitchFamily="49" charset="0"/>
              </a:rPr>
              <a:t>since curved is better than flat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(low &lt; </a:t>
            </a:r>
            <a:r>
              <a:rPr lang="en-US" dirty="0" err="1">
                <a:solidFill>
                  <a:srgbClr val="000000"/>
                </a:solidFill>
                <a:latin typeface="Consolas" panose="020B0609020204030204" pitchFamily="49" charset="0"/>
              </a:rPr>
              <a:t>minY</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currentY</a:t>
            </a:r>
            <a:r>
              <a:rPr lang="en-US" dirty="0">
                <a:solidFill>
                  <a:srgbClr val="000000"/>
                </a:solidFill>
                <a:latin typeface="Consolas" panose="020B0609020204030204" pitchFamily="49" charset="0"/>
              </a:rPr>
              <a:t> - amplitude &lt; </a:t>
            </a:r>
            <a:r>
              <a:rPr lang="en-US" dirty="0" err="1">
                <a:solidFill>
                  <a:srgbClr val="000000"/>
                </a:solidFill>
                <a:latin typeface="Consolas" panose="020B0609020204030204" pitchFamily="49" charset="0"/>
              </a:rPr>
              <a:t>minY</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8000"/>
                </a:solidFill>
                <a:latin typeface="Consolas" panose="020B0609020204030204" pitchFamily="49" charset="0"/>
              </a:rPr>
              <a:t>// amplitude </a:t>
            </a:r>
            <a:r>
              <a:rPr lang="en-US" dirty="0">
                <a:solidFill>
                  <a:srgbClr val="008000"/>
                </a:solidFill>
                <a:latin typeface="Consolas" panose="020B0609020204030204" pitchFamily="49" charset="0"/>
              </a:rPr>
              <a:t>alone </a:t>
            </a:r>
            <a:r>
              <a:rPr lang="en-US" dirty="0" smtClean="0">
                <a:solidFill>
                  <a:srgbClr val="008000"/>
                </a:solidFill>
                <a:latin typeface="Consolas" panose="020B0609020204030204" pitchFamily="49" charset="0"/>
              </a:rPr>
              <a:t>take </a:t>
            </a:r>
            <a:r>
              <a:rPr lang="en-US" dirty="0">
                <a:solidFill>
                  <a:srgbClr val="008000"/>
                </a:solidFill>
                <a:latin typeface="Consolas" panose="020B0609020204030204" pitchFamily="49" charset="0"/>
              </a:rPr>
              <a:t>us below </a:t>
            </a:r>
            <a:r>
              <a:rPr lang="en-US" dirty="0" smtClean="0">
                <a:solidFill>
                  <a:srgbClr val="008000"/>
                </a:solidFill>
                <a:latin typeface="Consolas" panose="020B0609020204030204" pitchFamily="49" charset="0"/>
              </a:rPr>
              <a:t>min, </a:t>
            </a:r>
            <a:r>
              <a:rPr lang="en-US" dirty="0">
                <a:solidFill>
                  <a:srgbClr val="008000"/>
                </a:solidFill>
                <a:latin typeface="Consolas" panose="020B0609020204030204" pitchFamily="49" charset="0"/>
              </a:rPr>
              <a:t>so flatten </a:t>
            </a:r>
            <a:r>
              <a:rPr lang="en-US" dirty="0" smtClean="0">
                <a:solidFill>
                  <a:srgbClr val="008000"/>
                </a:solidFill>
                <a:latin typeface="Consolas" panose="020B0609020204030204" pitchFamily="49" charset="0"/>
              </a:rPr>
              <a:t>and </a:t>
            </a:r>
            <a:r>
              <a:rPr lang="en-US" dirty="0">
                <a:solidFill>
                  <a:srgbClr val="008000"/>
                </a:solidFill>
                <a:latin typeface="Consolas" panose="020B0609020204030204" pitchFamily="49" charset="0"/>
              </a:rPr>
              <a:t>go up</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amplitude </a:t>
            </a:r>
            <a:r>
              <a:rPr lang="en-US" dirty="0">
                <a:solidFill>
                  <a:srgbClr val="000000"/>
                </a:solidFill>
                <a:latin typeface="Consolas" panose="020B0609020204030204" pitchFamily="49" charset="0"/>
              </a:rPr>
              <a:t>= 0f;</a:t>
            </a:r>
          </a:p>
          <a:p>
            <a:pPr marL="0" indent="0">
              <a:lnSpc>
                <a:spcPct val="120000"/>
              </a:lnSpc>
              <a:spcBef>
                <a:spcPts val="0"/>
              </a:spcBef>
              <a:buNone/>
            </a:pPr>
            <a:r>
              <a:rPr lang="en-US" dirty="0" smtClean="0">
                <a:solidFill>
                  <a:srgbClr val="000000"/>
                </a:solidFill>
                <a:latin typeface="Consolas" panose="020B0609020204030204" pitchFamily="49" charset="0"/>
              </a:rPr>
              <a:t>       elevation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ElevationMax</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00FF"/>
                </a:solidFill>
                <a:latin typeface="Consolas" panose="020B0609020204030204" pitchFamily="49" charset="0"/>
              </a:rPr>
              <a:t>else</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8000"/>
                </a:solidFill>
                <a:latin typeface="Consolas" panose="020B0609020204030204" pitchFamily="49" charset="0"/>
              </a:rPr>
              <a:t>// amplitude </a:t>
            </a:r>
            <a:r>
              <a:rPr lang="en-US" dirty="0">
                <a:solidFill>
                  <a:srgbClr val="008000"/>
                </a:solidFill>
                <a:latin typeface="Consolas" panose="020B0609020204030204" pitchFamily="49" charset="0"/>
              </a:rPr>
              <a:t>alone is fine, kill only </a:t>
            </a:r>
            <a:r>
              <a:rPr lang="en-US" dirty="0" smtClean="0">
                <a:solidFill>
                  <a:srgbClr val="008000"/>
                </a:solidFill>
                <a:latin typeface="Consolas" panose="020B0609020204030204" pitchFamily="49" charset="0"/>
              </a:rPr>
              <a:t>elevation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elevation </a:t>
            </a:r>
            <a:r>
              <a:rPr lang="en-US" dirty="0">
                <a:solidFill>
                  <a:srgbClr val="000000"/>
                </a:solidFill>
                <a:latin typeface="Consolas" panose="020B0609020204030204" pitchFamily="49" charset="0"/>
              </a:rPr>
              <a:t>= 0f;</a:t>
            </a:r>
          </a:p>
          <a:p>
            <a:pPr marL="0" indent="0">
              <a:lnSpc>
                <a:spcPct val="120000"/>
              </a:lnSpc>
              <a:spcBef>
                <a:spcPts val="0"/>
              </a:spcBef>
              <a:buNone/>
            </a:pPr>
            <a:r>
              <a:rPr lang="en-US" dirty="0" smtClean="0">
                <a:solidFill>
                  <a:srgbClr val="000000"/>
                </a:solidFill>
                <a:latin typeface="Consolas" panose="020B0609020204030204" pitchFamily="49" charset="0"/>
              </a:rPr>
              <a:t>    }</a:t>
            </a:r>
          </a:p>
          <a:p>
            <a:pPr marL="0" indent="0">
              <a:lnSpc>
                <a:spcPct val="120000"/>
              </a:lnSpc>
              <a:spcBef>
                <a:spcPts val="0"/>
              </a:spcBef>
              <a:buNone/>
            </a:pPr>
            <a:r>
              <a:rPr lang="en-US"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2985748661"/>
      </p:ext>
    </p:extLst>
  </p:cSld>
  <p:clrMapOvr>
    <a:masterClrMapping/>
  </p:clrMapOvr>
  <mc:AlternateContent xmlns:mc="http://schemas.openxmlformats.org/markup-compatibility/2006" xmlns:p14="http://schemas.microsoft.com/office/powerpoint/2010/main">
    <mc:Choice Requires="p14">
      <p:transition spd="slow" p14:dur="2000" advTm="215866"/>
    </mc:Choice>
    <mc:Fallback xmlns="">
      <p:transition spd="slow" advTm="21586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Holes and Walls</a:t>
            </a:r>
            <a:endParaRPr lang="en-US" dirty="0"/>
          </a:p>
        </p:txBody>
      </p:sp>
      <p:sp>
        <p:nvSpPr>
          <p:cNvPr id="3" name="Content Placeholder 2"/>
          <p:cNvSpPr>
            <a:spLocks noGrp="1"/>
          </p:cNvSpPr>
          <p:nvPr>
            <p:ph sz="half" idx="1"/>
          </p:nvPr>
        </p:nvSpPr>
        <p:spPr/>
        <p:txBody>
          <a:bodyPr/>
          <a:lstStyle/>
          <a:p>
            <a:r>
              <a:rPr lang="en-US" dirty="0" smtClean="0"/>
              <a:t>Add instant death obstacles</a:t>
            </a:r>
          </a:p>
          <a:p>
            <a:r>
              <a:rPr lang="en-US" dirty="0" smtClean="0"/>
              <a:t>Walls</a:t>
            </a:r>
          </a:p>
          <a:p>
            <a:pPr lvl="1"/>
            <a:r>
              <a:rPr lang="en-US" dirty="0" smtClean="0"/>
              <a:t>Step last Y up</a:t>
            </a:r>
          </a:p>
          <a:p>
            <a:pPr lvl="1"/>
            <a:r>
              <a:rPr lang="en-US" dirty="0" smtClean="0"/>
              <a:t>Stepping down isn’t fun</a:t>
            </a:r>
          </a:p>
          <a:p>
            <a:r>
              <a:rPr lang="en-US" dirty="0" smtClean="0"/>
              <a:t>Holes</a:t>
            </a:r>
          </a:p>
          <a:p>
            <a:pPr lvl="1"/>
            <a:r>
              <a:rPr lang="en-US" dirty="0" smtClean="0"/>
              <a:t>Zero out block height</a:t>
            </a:r>
          </a:p>
          <a:p>
            <a:pPr lvl="1"/>
            <a:r>
              <a:rPr lang="en-US" dirty="0" smtClean="0"/>
              <a:t>Verts = Y-0-0-…-0-0-Y</a:t>
            </a:r>
          </a:p>
          <a:p>
            <a:pPr lvl="1"/>
            <a:r>
              <a:rPr lang="en-US" dirty="0" smtClean="0"/>
              <a:t>Still need some geometry for collisions and visuals</a:t>
            </a:r>
          </a:p>
        </p:txBody>
      </p:sp>
      <p:sp>
        <p:nvSpPr>
          <p:cNvPr id="7" name="Slide Number Placeholder 6"/>
          <p:cNvSpPr>
            <a:spLocks noGrp="1"/>
          </p:cNvSpPr>
          <p:nvPr>
            <p:ph type="sldNum" sz="quarter" idx="12"/>
          </p:nvPr>
        </p:nvSpPr>
        <p:spPr/>
        <p:txBody>
          <a:bodyPr/>
          <a:lstStyle/>
          <a:p>
            <a:fld id="{5962697A-6C97-4252-9758-8503965A36F3}" type="slidenum">
              <a:rPr lang="en-US" smtClean="0"/>
              <a:t>11</a:t>
            </a:fld>
            <a:endParaRPr lang="en-US"/>
          </a:p>
        </p:txBody>
      </p:sp>
      <p:grpSp>
        <p:nvGrpSpPr>
          <p:cNvPr id="9" name="Group 8"/>
          <p:cNvGrpSpPr/>
          <p:nvPr/>
        </p:nvGrpSpPr>
        <p:grpSpPr>
          <a:xfrm flipH="1">
            <a:off x="6009212" y="2128221"/>
            <a:ext cx="1829710" cy="1394315"/>
            <a:chOff x="9097607" y="2387847"/>
            <a:chExt cx="1829710" cy="1394315"/>
          </a:xfrm>
        </p:grpSpPr>
        <p:sp>
          <p:nvSpPr>
            <p:cNvPr id="10" name="Freeform 9"/>
            <p:cNvSpPr/>
            <p:nvPr/>
          </p:nvSpPr>
          <p:spPr>
            <a:xfrm>
              <a:off x="9097607" y="2401459"/>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11" name="Freeform 10"/>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grpSp>
        <p:nvGrpSpPr>
          <p:cNvPr id="12" name="Group 11"/>
          <p:cNvGrpSpPr/>
          <p:nvPr/>
        </p:nvGrpSpPr>
        <p:grpSpPr>
          <a:xfrm flipH="1">
            <a:off x="7838013" y="2306312"/>
            <a:ext cx="1829710" cy="1216224"/>
            <a:chOff x="9097607" y="2387847"/>
            <a:chExt cx="1829710" cy="1394315"/>
          </a:xfrm>
        </p:grpSpPr>
        <p:sp>
          <p:nvSpPr>
            <p:cNvPr id="13" name="Freeform 12"/>
            <p:cNvSpPr/>
            <p:nvPr/>
          </p:nvSpPr>
          <p:spPr>
            <a:xfrm>
              <a:off x="9097607" y="2401459"/>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a:solidFill>
                <a:schemeClr val="accent6"/>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14" name="Freeform 13"/>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grpSp>
        <p:nvGrpSpPr>
          <p:cNvPr id="15" name="Group 14"/>
          <p:cNvGrpSpPr/>
          <p:nvPr/>
        </p:nvGrpSpPr>
        <p:grpSpPr>
          <a:xfrm flipH="1">
            <a:off x="9667825" y="2751922"/>
            <a:ext cx="1829710" cy="770614"/>
            <a:chOff x="9097607" y="2387847"/>
            <a:chExt cx="1829710" cy="1394315"/>
          </a:xfrm>
        </p:grpSpPr>
        <p:sp>
          <p:nvSpPr>
            <p:cNvPr id="16" name="Freeform 15"/>
            <p:cNvSpPr/>
            <p:nvPr/>
          </p:nvSpPr>
          <p:spPr>
            <a:xfrm>
              <a:off x="9097607" y="2401459"/>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17" name="Freeform 16"/>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sp>
        <p:nvSpPr>
          <p:cNvPr id="18" name="Right Arrow 17"/>
          <p:cNvSpPr/>
          <p:nvPr/>
        </p:nvSpPr>
        <p:spPr>
          <a:xfrm rot="2419038">
            <a:off x="7055040" y="1799418"/>
            <a:ext cx="729673" cy="46181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dirty="0" smtClean="0"/>
              <a:t>STEP</a:t>
            </a:r>
            <a:endParaRPr lang="en-US" sz="1200" dirty="0"/>
          </a:p>
        </p:txBody>
      </p:sp>
      <p:grpSp>
        <p:nvGrpSpPr>
          <p:cNvPr id="19" name="Group 18"/>
          <p:cNvGrpSpPr/>
          <p:nvPr/>
        </p:nvGrpSpPr>
        <p:grpSpPr>
          <a:xfrm flipH="1">
            <a:off x="6009212" y="4242285"/>
            <a:ext cx="1829710" cy="1394315"/>
            <a:chOff x="9097607" y="2387847"/>
            <a:chExt cx="1829710" cy="1394315"/>
          </a:xfrm>
        </p:grpSpPr>
        <p:sp>
          <p:nvSpPr>
            <p:cNvPr id="20" name="Freeform 19"/>
            <p:cNvSpPr/>
            <p:nvPr/>
          </p:nvSpPr>
          <p:spPr>
            <a:xfrm>
              <a:off x="9097607" y="2401459"/>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21" name="Freeform 20"/>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grpSp>
        <p:nvGrpSpPr>
          <p:cNvPr id="22" name="Group 21"/>
          <p:cNvGrpSpPr/>
          <p:nvPr/>
        </p:nvGrpSpPr>
        <p:grpSpPr>
          <a:xfrm flipH="1">
            <a:off x="9663455" y="4802549"/>
            <a:ext cx="1829710" cy="834051"/>
            <a:chOff x="9097607" y="2387847"/>
            <a:chExt cx="1829710" cy="1394315"/>
          </a:xfrm>
        </p:grpSpPr>
        <p:sp>
          <p:nvSpPr>
            <p:cNvPr id="23" name="Freeform 22"/>
            <p:cNvSpPr/>
            <p:nvPr/>
          </p:nvSpPr>
          <p:spPr>
            <a:xfrm>
              <a:off x="9097607" y="2401459"/>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24" name="Freeform 23"/>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sp>
        <p:nvSpPr>
          <p:cNvPr id="25" name="Freeform 24"/>
          <p:cNvSpPr/>
          <p:nvPr/>
        </p:nvSpPr>
        <p:spPr>
          <a:xfrm>
            <a:off x="7829789" y="4747491"/>
            <a:ext cx="1847273" cy="88669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TextBox 25"/>
          <p:cNvSpPr txBox="1"/>
          <p:nvPr/>
        </p:nvSpPr>
        <p:spPr>
          <a:xfrm>
            <a:off x="7976616" y="1939759"/>
            <a:ext cx="1640577" cy="369332"/>
          </a:xfrm>
          <a:prstGeom prst="rect">
            <a:avLst/>
          </a:prstGeom>
          <a:noFill/>
        </p:spPr>
        <p:txBody>
          <a:bodyPr wrap="none" rtlCol="0">
            <a:spAutoFit/>
          </a:bodyPr>
          <a:lstStyle/>
          <a:p>
            <a:r>
              <a:rPr lang="en-US" dirty="0" smtClean="0"/>
              <a:t>Y = </a:t>
            </a:r>
            <a:r>
              <a:rPr lang="en-US" dirty="0" err="1" smtClean="0"/>
              <a:t>lastY</a:t>
            </a:r>
            <a:r>
              <a:rPr lang="en-US" dirty="0" smtClean="0"/>
              <a:t> + step;</a:t>
            </a:r>
            <a:endParaRPr lang="en-US" dirty="0"/>
          </a:p>
        </p:txBody>
      </p:sp>
      <p:sp>
        <p:nvSpPr>
          <p:cNvPr id="27" name="TextBox 26"/>
          <p:cNvSpPr txBox="1"/>
          <p:nvPr/>
        </p:nvSpPr>
        <p:spPr>
          <a:xfrm>
            <a:off x="6992295" y="4318567"/>
            <a:ext cx="1004890" cy="369332"/>
          </a:xfrm>
          <a:prstGeom prst="rect">
            <a:avLst/>
          </a:prstGeom>
          <a:noFill/>
        </p:spPr>
        <p:txBody>
          <a:bodyPr wrap="none" rtlCol="0">
            <a:spAutoFit/>
          </a:bodyPr>
          <a:lstStyle/>
          <a:p>
            <a:r>
              <a:rPr lang="en-US" dirty="0" smtClean="0"/>
              <a:t>Y = </a:t>
            </a:r>
            <a:r>
              <a:rPr lang="en-US" dirty="0" err="1" smtClean="0"/>
              <a:t>lastY</a:t>
            </a:r>
            <a:r>
              <a:rPr lang="en-US" dirty="0" smtClean="0"/>
              <a:t>;</a:t>
            </a:r>
            <a:endParaRPr lang="en-US" dirty="0"/>
          </a:p>
        </p:txBody>
      </p:sp>
      <p:sp>
        <p:nvSpPr>
          <p:cNvPr id="28" name="TextBox 27"/>
          <p:cNvSpPr txBox="1"/>
          <p:nvPr/>
        </p:nvSpPr>
        <p:spPr>
          <a:xfrm>
            <a:off x="8448090" y="5571729"/>
            <a:ext cx="697627" cy="369332"/>
          </a:xfrm>
          <a:prstGeom prst="rect">
            <a:avLst/>
          </a:prstGeom>
          <a:noFill/>
        </p:spPr>
        <p:txBody>
          <a:bodyPr wrap="none" rtlCol="0">
            <a:spAutoFit/>
          </a:bodyPr>
          <a:lstStyle/>
          <a:p>
            <a:r>
              <a:rPr lang="en-US" dirty="0" smtClean="0"/>
              <a:t>Y = 0;</a:t>
            </a:r>
            <a:endParaRPr lang="en-US" dirty="0"/>
          </a:p>
        </p:txBody>
      </p:sp>
      <p:sp>
        <p:nvSpPr>
          <p:cNvPr id="29" name="TextBox 28"/>
          <p:cNvSpPr txBox="1"/>
          <p:nvPr/>
        </p:nvSpPr>
        <p:spPr>
          <a:xfrm>
            <a:off x="9574041" y="4375741"/>
            <a:ext cx="1004890" cy="369332"/>
          </a:xfrm>
          <a:prstGeom prst="rect">
            <a:avLst/>
          </a:prstGeom>
          <a:noFill/>
        </p:spPr>
        <p:txBody>
          <a:bodyPr wrap="none" rtlCol="0">
            <a:spAutoFit/>
          </a:bodyPr>
          <a:lstStyle/>
          <a:p>
            <a:r>
              <a:rPr lang="en-US" dirty="0" smtClean="0"/>
              <a:t>Y = </a:t>
            </a:r>
            <a:r>
              <a:rPr lang="en-US" dirty="0" err="1" smtClean="0"/>
              <a:t>lastY</a:t>
            </a:r>
            <a:r>
              <a:rPr lang="en-US" dirty="0" smtClean="0"/>
              <a:t>;</a:t>
            </a:r>
            <a:endParaRPr lang="en-US" dirty="0"/>
          </a:p>
        </p:txBody>
      </p:sp>
      <p:sp>
        <p:nvSpPr>
          <p:cNvPr id="30" name="Right Arrow 29"/>
          <p:cNvSpPr/>
          <p:nvPr/>
        </p:nvSpPr>
        <p:spPr>
          <a:xfrm rot="2419038">
            <a:off x="8184589" y="4968842"/>
            <a:ext cx="729673" cy="46181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dirty="0" smtClean="0"/>
              <a:t>HOLE</a:t>
            </a:r>
            <a:endParaRPr lang="en-US" sz="1200" dirty="0"/>
          </a:p>
        </p:txBody>
      </p:sp>
      <p:grpSp>
        <p:nvGrpSpPr>
          <p:cNvPr id="39" name="Group 38"/>
          <p:cNvGrpSpPr/>
          <p:nvPr/>
        </p:nvGrpSpPr>
        <p:grpSpPr>
          <a:xfrm>
            <a:off x="6871855" y="675128"/>
            <a:ext cx="4833080" cy="818724"/>
            <a:chOff x="6871855" y="675128"/>
            <a:chExt cx="4833080" cy="818724"/>
          </a:xfrm>
        </p:grpSpPr>
        <p:pic>
          <p:nvPicPr>
            <p:cNvPr id="40" name="Picture 39"/>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41" name="Group 40"/>
            <p:cNvGrpSpPr/>
            <p:nvPr/>
          </p:nvGrpSpPr>
          <p:grpSpPr>
            <a:xfrm>
              <a:off x="6958567" y="1232386"/>
              <a:ext cx="1188720" cy="261466"/>
              <a:chOff x="9097613" y="2803479"/>
              <a:chExt cx="1829711" cy="1394315"/>
            </a:xfrm>
          </p:grpSpPr>
          <p:sp>
            <p:nvSpPr>
              <p:cNvPr id="62" name="Freeform 61"/>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3" name="Freeform 62"/>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42" name="Group 41"/>
            <p:cNvGrpSpPr/>
            <p:nvPr/>
          </p:nvGrpSpPr>
          <p:grpSpPr>
            <a:xfrm>
              <a:off x="8146098" y="1078472"/>
              <a:ext cx="1188720" cy="406420"/>
              <a:chOff x="9097607" y="2803479"/>
              <a:chExt cx="1829710" cy="1394315"/>
            </a:xfrm>
          </p:grpSpPr>
          <p:sp>
            <p:nvSpPr>
              <p:cNvPr id="60" name="Freeform 59"/>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1" name="Freeform 60"/>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46" name="Group 45"/>
            <p:cNvGrpSpPr/>
            <p:nvPr/>
          </p:nvGrpSpPr>
          <p:grpSpPr>
            <a:xfrm>
              <a:off x="9334818" y="841762"/>
              <a:ext cx="1188720" cy="640684"/>
              <a:chOff x="9097610" y="2803479"/>
              <a:chExt cx="1829711" cy="1394315"/>
            </a:xfrm>
          </p:grpSpPr>
          <p:sp>
            <p:nvSpPr>
              <p:cNvPr id="58" name="Freeform 57"/>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9" name="Freeform 58"/>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50" name="Group 49"/>
            <p:cNvGrpSpPr/>
            <p:nvPr/>
          </p:nvGrpSpPr>
          <p:grpSpPr>
            <a:xfrm flipH="1">
              <a:off x="10516215" y="844115"/>
              <a:ext cx="1188720" cy="640684"/>
              <a:chOff x="9097610" y="2803479"/>
              <a:chExt cx="1829711" cy="1394315"/>
            </a:xfrm>
          </p:grpSpPr>
          <p:sp>
            <p:nvSpPr>
              <p:cNvPr id="51" name="Freeform 50"/>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7" name="Freeform 56"/>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794169097"/>
      </p:ext>
    </p:extLst>
  </p:cSld>
  <p:clrMapOvr>
    <a:masterClrMapping/>
  </p:clrMapOvr>
  <mc:AlternateContent xmlns:mc="http://schemas.openxmlformats.org/markup-compatibility/2006" xmlns:p14="http://schemas.microsoft.com/office/powerpoint/2010/main">
    <mc:Choice Requires="p14">
      <p:transition spd="slow" p14:dur="2000" advTm="102518"/>
    </mc:Choice>
    <mc:Fallback xmlns="">
      <p:transition spd="slow" advTm="10251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6648297" y="2672396"/>
            <a:ext cx="2911340" cy="7888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7614120" y="1987410"/>
            <a:ext cx="1637876" cy="829325"/>
          </a:xfrm>
          <a:prstGeom prst="rect">
            <a:avLst/>
          </a:prstGeom>
        </p:spPr>
      </p:pic>
      <p:sp>
        <p:nvSpPr>
          <p:cNvPr id="43" name="Freeform 42"/>
          <p:cNvSpPr/>
          <p:nvPr/>
        </p:nvSpPr>
        <p:spPr>
          <a:xfrm>
            <a:off x="9559636" y="2667274"/>
            <a:ext cx="1134342" cy="794006"/>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690254 w 1847273"/>
              <a:gd name="connsiteY3" fmla="*/ 858982 h 886691"/>
              <a:gd name="connsiteX4" fmla="*/ 157019 w 1847273"/>
              <a:gd name="connsiteY4" fmla="*/ 868218 h 886691"/>
              <a:gd name="connsiteX5" fmla="*/ 0 w 1847273"/>
              <a:gd name="connsiteY5" fmla="*/ 0 h 886691"/>
              <a:gd name="connsiteX0" fmla="*/ 0 w 1847273"/>
              <a:gd name="connsiteY0" fmla="*/ 0 h 886691"/>
              <a:gd name="connsiteX1" fmla="*/ 9236 w 1847273"/>
              <a:gd name="connsiteY1" fmla="*/ 886691 h 886691"/>
              <a:gd name="connsiteX2" fmla="*/ 1847273 w 1847273"/>
              <a:gd name="connsiteY2" fmla="*/ 877454 h 886691"/>
              <a:gd name="connsiteX3" fmla="*/ 1237672 w 1847273"/>
              <a:gd name="connsiteY3" fmla="*/ 868218 h 886691"/>
              <a:gd name="connsiteX4" fmla="*/ 157019 w 1847273"/>
              <a:gd name="connsiteY4" fmla="*/ 868218 h 886691"/>
              <a:gd name="connsiteX5" fmla="*/ 0 w 1847273"/>
              <a:gd name="connsiteY5" fmla="*/ 0 h 886691"/>
              <a:gd name="connsiteX0" fmla="*/ 0 w 1237672"/>
              <a:gd name="connsiteY0" fmla="*/ 0 h 886691"/>
              <a:gd name="connsiteX1" fmla="*/ 9236 w 1237672"/>
              <a:gd name="connsiteY1" fmla="*/ 886691 h 886691"/>
              <a:gd name="connsiteX2" fmla="*/ 1228437 w 1237672"/>
              <a:gd name="connsiteY2" fmla="*/ 886690 h 886691"/>
              <a:gd name="connsiteX3" fmla="*/ 1237672 w 1237672"/>
              <a:gd name="connsiteY3" fmla="*/ 868218 h 886691"/>
              <a:gd name="connsiteX4" fmla="*/ 157019 w 1237672"/>
              <a:gd name="connsiteY4" fmla="*/ 868218 h 886691"/>
              <a:gd name="connsiteX5" fmla="*/ 0 w 1237672"/>
              <a:gd name="connsiteY5"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72" h="886691">
                <a:moveTo>
                  <a:pt x="0" y="0"/>
                </a:moveTo>
                <a:cubicBezTo>
                  <a:pt x="3079" y="295564"/>
                  <a:pt x="6157" y="591127"/>
                  <a:pt x="9236" y="886691"/>
                </a:cubicBezTo>
                <a:lnTo>
                  <a:pt x="1228437" y="886690"/>
                </a:lnTo>
                <a:lnTo>
                  <a:pt x="1237672" y="868218"/>
                </a:lnTo>
                <a:lnTo>
                  <a:pt x="157019" y="868218"/>
                </a:lnTo>
                <a:lnTo>
                  <a:pt x="0" y="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Spawn Enemies</a:t>
            </a:r>
            <a:endParaRPr lang="en-US" dirty="0"/>
          </a:p>
        </p:txBody>
      </p:sp>
      <p:sp>
        <p:nvSpPr>
          <p:cNvPr id="3" name="Content Placeholder 2"/>
          <p:cNvSpPr>
            <a:spLocks noGrp="1"/>
          </p:cNvSpPr>
          <p:nvPr>
            <p:ph sz="half" idx="1"/>
          </p:nvPr>
        </p:nvSpPr>
        <p:spPr/>
        <p:txBody>
          <a:bodyPr>
            <a:normAutofit/>
          </a:bodyPr>
          <a:lstStyle/>
          <a:p>
            <a:r>
              <a:rPr lang="en-US" dirty="0" smtClean="0"/>
              <a:t>Spawn enemies on block edge</a:t>
            </a:r>
          </a:p>
          <a:p>
            <a:pPr lvl="1"/>
            <a:r>
              <a:rPr lang="en-US" dirty="0" smtClean="0"/>
              <a:t>% chance of spawning for variance</a:t>
            </a:r>
          </a:p>
          <a:p>
            <a:r>
              <a:rPr lang="en-US" dirty="0" smtClean="0"/>
              <a:t>Spawned objects can:</a:t>
            </a:r>
          </a:p>
          <a:p>
            <a:pPr lvl="1"/>
            <a:r>
              <a:rPr lang="en-US" dirty="0" smtClean="0"/>
              <a:t>Specify spawn position (0-100%)</a:t>
            </a:r>
          </a:p>
          <a:p>
            <a:pPr lvl="1"/>
            <a:r>
              <a:rPr lang="en-US" dirty="0" smtClean="0"/>
              <a:t>Repeat N times</a:t>
            </a:r>
          </a:p>
          <a:p>
            <a:pPr lvl="1"/>
            <a:r>
              <a:rPr lang="en-US" dirty="0"/>
              <a:t>R</a:t>
            </a:r>
            <a:r>
              <a:rPr lang="en-US" dirty="0" smtClean="0"/>
              <a:t>equire flat ground</a:t>
            </a:r>
          </a:p>
          <a:p>
            <a:pPr lvl="1"/>
            <a:r>
              <a:rPr lang="en-US" dirty="0" smtClean="0"/>
              <a:t>Require hole</a:t>
            </a:r>
          </a:p>
          <a:p>
            <a:pPr lvl="1"/>
            <a:r>
              <a:rPr lang="en-US" dirty="0" smtClean="0"/>
              <a:t>Enforce distance before/after</a:t>
            </a:r>
            <a:endParaRPr lang="en-US" dirty="0"/>
          </a:p>
        </p:txBody>
      </p:sp>
      <p:sp>
        <p:nvSpPr>
          <p:cNvPr id="7" name="Slide Number Placeholder 6"/>
          <p:cNvSpPr>
            <a:spLocks noGrp="1"/>
          </p:cNvSpPr>
          <p:nvPr>
            <p:ph type="sldNum" sz="quarter" idx="12"/>
          </p:nvPr>
        </p:nvSpPr>
        <p:spPr/>
        <p:txBody>
          <a:bodyPr/>
          <a:lstStyle/>
          <a:p>
            <a:fld id="{5962697A-6C97-4252-9758-8503965A36F3}" type="slidenum">
              <a:rPr lang="en-US" smtClean="0"/>
              <a:t>12</a:t>
            </a:fld>
            <a:endParaRPr lang="en-US"/>
          </a:p>
        </p:txBody>
      </p:sp>
      <p:cxnSp>
        <p:nvCxnSpPr>
          <p:cNvPr id="23" name="Straight Arrow Connector 22"/>
          <p:cNvCxnSpPr/>
          <p:nvPr/>
        </p:nvCxnSpPr>
        <p:spPr>
          <a:xfrm flipV="1">
            <a:off x="8451954" y="2717872"/>
            <a:ext cx="0" cy="7434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7718493" y="3444008"/>
            <a:ext cx="2504275" cy="276999"/>
          </a:xfrm>
          <a:prstGeom prst="rect">
            <a:avLst/>
          </a:prstGeom>
          <a:noFill/>
        </p:spPr>
        <p:txBody>
          <a:bodyPr wrap="none" rtlCol="0">
            <a:spAutoFit/>
          </a:bodyPr>
          <a:lstStyle/>
          <a:p>
            <a:r>
              <a:rPr lang="en-US" sz="1200" dirty="0" smtClean="0"/>
              <a:t>Spawn earlier to make room for crew</a:t>
            </a:r>
            <a:endParaRPr lang="en-US" sz="1200" dirty="0"/>
          </a:p>
        </p:txBody>
      </p:sp>
      <p:pic>
        <p:nvPicPr>
          <p:cNvPr id="32" name="Picture 31"/>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8651124" y="4234720"/>
            <a:ext cx="1637876" cy="829325"/>
          </a:xfrm>
          <a:prstGeom prst="rect">
            <a:avLst/>
          </a:prstGeom>
        </p:spPr>
      </p:pic>
      <p:pic>
        <p:nvPicPr>
          <p:cNvPr id="33" name="Picture 32"/>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rot="10800000">
            <a:off x="10217818" y="5263375"/>
            <a:ext cx="576279" cy="460283"/>
          </a:xfrm>
          <a:prstGeom prst="rect">
            <a:avLst/>
          </a:prstGeom>
        </p:spPr>
      </p:pic>
      <p:sp>
        <p:nvSpPr>
          <p:cNvPr id="41" name="L-Shape 40"/>
          <p:cNvSpPr/>
          <p:nvPr/>
        </p:nvSpPr>
        <p:spPr>
          <a:xfrm rot="18700623">
            <a:off x="9973055" y="1892270"/>
            <a:ext cx="489528" cy="318364"/>
          </a:xfrm>
          <a:prstGeom prst="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9106008" y="1976067"/>
            <a:ext cx="576279" cy="764391"/>
          </a:xfrm>
          <a:prstGeom prst="rect">
            <a:avLst/>
          </a:prstGeom>
        </p:spPr>
      </p:pic>
      <p:sp>
        <p:nvSpPr>
          <p:cNvPr id="47" name="Rectangle 46"/>
          <p:cNvSpPr/>
          <p:nvPr/>
        </p:nvSpPr>
        <p:spPr>
          <a:xfrm>
            <a:off x="6654026" y="4930625"/>
            <a:ext cx="2911340" cy="7888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Freeform 47"/>
          <p:cNvSpPr/>
          <p:nvPr/>
        </p:nvSpPr>
        <p:spPr>
          <a:xfrm>
            <a:off x="9565365" y="4925503"/>
            <a:ext cx="1134342" cy="794006"/>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690254 w 1847273"/>
              <a:gd name="connsiteY3" fmla="*/ 858982 h 886691"/>
              <a:gd name="connsiteX4" fmla="*/ 157019 w 1847273"/>
              <a:gd name="connsiteY4" fmla="*/ 868218 h 886691"/>
              <a:gd name="connsiteX5" fmla="*/ 0 w 1847273"/>
              <a:gd name="connsiteY5" fmla="*/ 0 h 886691"/>
              <a:gd name="connsiteX0" fmla="*/ 0 w 1847273"/>
              <a:gd name="connsiteY0" fmla="*/ 0 h 886691"/>
              <a:gd name="connsiteX1" fmla="*/ 9236 w 1847273"/>
              <a:gd name="connsiteY1" fmla="*/ 886691 h 886691"/>
              <a:gd name="connsiteX2" fmla="*/ 1847273 w 1847273"/>
              <a:gd name="connsiteY2" fmla="*/ 877454 h 886691"/>
              <a:gd name="connsiteX3" fmla="*/ 1237672 w 1847273"/>
              <a:gd name="connsiteY3" fmla="*/ 868218 h 886691"/>
              <a:gd name="connsiteX4" fmla="*/ 157019 w 1847273"/>
              <a:gd name="connsiteY4" fmla="*/ 868218 h 886691"/>
              <a:gd name="connsiteX5" fmla="*/ 0 w 1847273"/>
              <a:gd name="connsiteY5" fmla="*/ 0 h 886691"/>
              <a:gd name="connsiteX0" fmla="*/ 0 w 1237672"/>
              <a:gd name="connsiteY0" fmla="*/ 0 h 886691"/>
              <a:gd name="connsiteX1" fmla="*/ 9236 w 1237672"/>
              <a:gd name="connsiteY1" fmla="*/ 886691 h 886691"/>
              <a:gd name="connsiteX2" fmla="*/ 1228437 w 1237672"/>
              <a:gd name="connsiteY2" fmla="*/ 886690 h 886691"/>
              <a:gd name="connsiteX3" fmla="*/ 1237672 w 1237672"/>
              <a:gd name="connsiteY3" fmla="*/ 868218 h 886691"/>
              <a:gd name="connsiteX4" fmla="*/ 157019 w 1237672"/>
              <a:gd name="connsiteY4" fmla="*/ 868218 h 886691"/>
              <a:gd name="connsiteX5" fmla="*/ 0 w 1237672"/>
              <a:gd name="connsiteY5"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672" h="886691">
                <a:moveTo>
                  <a:pt x="0" y="0"/>
                </a:moveTo>
                <a:cubicBezTo>
                  <a:pt x="3079" y="295564"/>
                  <a:pt x="6157" y="591127"/>
                  <a:pt x="9236" y="886691"/>
                </a:cubicBezTo>
                <a:lnTo>
                  <a:pt x="1228437" y="886690"/>
                </a:lnTo>
                <a:lnTo>
                  <a:pt x="1237672" y="868218"/>
                </a:lnTo>
                <a:lnTo>
                  <a:pt x="157019" y="868218"/>
                </a:lnTo>
                <a:lnTo>
                  <a:pt x="0" y="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9" name="Straight Arrow Connector 48"/>
          <p:cNvCxnSpPr/>
          <p:nvPr/>
        </p:nvCxnSpPr>
        <p:spPr>
          <a:xfrm flipV="1">
            <a:off x="9489216" y="4938403"/>
            <a:ext cx="0" cy="7434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Multiply 49"/>
          <p:cNvSpPr/>
          <p:nvPr/>
        </p:nvSpPr>
        <p:spPr>
          <a:xfrm>
            <a:off x="10023510" y="3855244"/>
            <a:ext cx="657617" cy="711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Cloud Callout 50"/>
          <p:cNvSpPr/>
          <p:nvPr/>
        </p:nvSpPr>
        <p:spPr>
          <a:xfrm>
            <a:off x="10352318" y="4836968"/>
            <a:ext cx="341660" cy="227077"/>
          </a:xfrm>
          <a:prstGeom prst="cloudCallout">
            <a:avLst>
              <a:gd name="adj1" fmla="val -4613"/>
              <a:gd name="adj2" fmla="val 11944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1480312" y="5222303"/>
            <a:ext cx="1507524" cy="1422593"/>
          </a:xfrm>
          <a:prstGeom prst="rect">
            <a:avLst/>
          </a:prstGeom>
        </p:spPr>
      </p:pic>
      <p:pic>
        <p:nvPicPr>
          <p:cNvPr id="6" name="Picture 5"/>
          <p:cNvPicPr>
            <a:picLocks noChangeAspect="1"/>
          </p:cNvPicPr>
          <p:nvPr/>
        </p:nvPicPr>
        <p:blipFill rotWithShape="1">
          <a:blip r:embed="rId7"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568007" y="5135396"/>
            <a:ext cx="1752599" cy="1539875"/>
          </a:xfrm>
          <a:prstGeom prst="rect">
            <a:avLst/>
          </a:prstGeom>
        </p:spPr>
      </p:pic>
      <p:grpSp>
        <p:nvGrpSpPr>
          <p:cNvPr id="69" name="Group 68"/>
          <p:cNvGrpSpPr/>
          <p:nvPr/>
        </p:nvGrpSpPr>
        <p:grpSpPr>
          <a:xfrm>
            <a:off x="6871855" y="675128"/>
            <a:ext cx="4833080" cy="818724"/>
            <a:chOff x="6871855" y="675128"/>
            <a:chExt cx="4833080" cy="818724"/>
          </a:xfrm>
        </p:grpSpPr>
        <p:pic>
          <p:nvPicPr>
            <p:cNvPr id="73" name="Picture 72"/>
            <p:cNvPicPr>
              <a:picLocks noChangeAspect="1"/>
            </p:cNvPicPr>
            <p:nvPr/>
          </p:nvPicPr>
          <p:blipFill rotWithShape="1">
            <a:blip r:embed="rId8"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74" name="Group 73"/>
            <p:cNvGrpSpPr/>
            <p:nvPr/>
          </p:nvGrpSpPr>
          <p:grpSpPr>
            <a:xfrm>
              <a:off x="6958567" y="1232386"/>
              <a:ext cx="1188720" cy="261466"/>
              <a:chOff x="9097613" y="2803479"/>
              <a:chExt cx="1829711" cy="1394315"/>
            </a:xfrm>
          </p:grpSpPr>
          <p:sp>
            <p:nvSpPr>
              <p:cNvPr id="82" name="Freeform 81"/>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3" name="Freeform 82"/>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75" name="Group 74"/>
            <p:cNvGrpSpPr/>
            <p:nvPr/>
          </p:nvGrpSpPr>
          <p:grpSpPr>
            <a:xfrm>
              <a:off x="8146098" y="819650"/>
              <a:ext cx="1188720" cy="665242"/>
              <a:chOff x="9097607" y="2803479"/>
              <a:chExt cx="1829710" cy="1394315"/>
            </a:xfrm>
          </p:grpSpPr>
          <p:sp>
            <p:nvSpPr>
              <p:cNvPr id="80" name="Freeform 79"/>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1" name="Freeform 80"/>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76" name="Group 75"/>
            <p:cNvGrpSpPr/>
            <p:nvPr/>
          </p:nvGrpSpPr>
          <p:grpSpPr>
            <a:xfrm flipH="1">
              <a:off x="10516215" y="844115"/>
              <a:ext cx="1188720" cy="640684"/>
              <a:chOff x="9097610" y="2803479"/>
              <a:chExt cx="1829711" cy="1394315"/>
            </a:xfrm>
          </p:grpSpPr>
          <p:sp>
            <p:nvSpPr>
              <p:cNvPr id="78" name="Freeform 77"/>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9" name="Freeform 78"/>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77" name="Freeform 76"/>
            <p:cNvSpPr/>
            <p:nvPr/>
          </p:nvSpPr>
          <p:spPr>
            <a:xfrm>
              <a:off x="9335276" y="856239"/>
              <a:ext cx="1180939" cy="63107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2500051"/>
      </p:ext>
    </p:extLst>
  </p:cSld>
  <p:clrMapOvr>
    <a:masterClrMapping/>
  </p:clrMapOvr>
  <mc:AlternateContent xmlns:mc="http://schemas.openxmlformats.org/markup-compatibility/2006" xmlns:p14="http://schemas.microsoft.com/office/powerpoint/2010/main">
    <mc:Choice Requires="p14">
      <p:transition spd="slow" p14:dur="2000" advTm="161143"/>
    </mc:Choice>
    <mc:Fallback xmlns="">
      <p:transition spd="slow" advTm="16114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a:t>
            </a:r>
            <a:endParaRPr lang="en-US" dirty="0"/>
          </a:p>
        </p:txBody>
      </p:sp>
      <p:sp>
        <p:nvSpPr>
          <p:cNvPr id="5" name="Content Placeholder 4"/>
          <p:cNvSpPr>
            <a:spLocks noGrp="1"/>
          </p:cNvSpPr>
          <p:nvPr>
            <p:ph idx="1"/>
          </p:nvPr>
        </p:nvSpPr>
        <p:spPr/>
        <p:txBody>
          <a:bodyPr/>
          <a:lstStyle/>
          <a:p>
            <a:r>
              <a:rPr lang="en-US" dirty="0" smtClean="0"/>
              <a:t>Enemies need to be </a:t>
            </a:r>
            <a:r>
              <a:rPr lang="en-US" b="1" u="sng" dirty="0" smtClean="0"/>
              <a:t>on</a:t>
            </a:r>
            <a:r>
              <a:rPr lang="en-US" dirty="0" smtClean="0"/>
              <a:t> the ground</a:t>
            </a:r>
          </a:p>
          <a:p>
            <a:pPr lvl="1"/>
            <a:r>
              <a:rPr lang="en-US" dirty="0" smtClean="0"/>
              <a:t>Spawn well above ground</a:t>
            </a:r>
          </a:p>
          <a:p>
            <a:pPr lvl="1"/>
            <a:r>
              <a:rPr lang="en-US" dirty="0" err="1" smtClean="0"/>
              <a:t>Raycast</a:t>
            </a:r>
            <a:r>
              <a:rPr lang="en-US" dirty="0" smtClean="0"/>
              <a:t> </a:t>
            </a:r>
            <a:r>
              <a:rPr lang="en-US" dirty="0"/>
              <a:t>to </a:t>
            </a:r>
            <a:r>
              <a:rPr lang="en-US" dirty="0" smtClean="0"/>
              <a:t>ground</a:t>
            </a:r>
          </a:p>
          <a:p>
            <a:r>
              <a:rPr lang="en-US" dirty="0" smtClean="0"/>
              <a:t>Need to </a:t>
            </a:r>
            <a:r>
              <a:rPr lang="en-US" dirty="0" err="1" smtClean="0"/>
              <a:t>raycast</a:t>
            </a:r>
            <a:r>
              <a:rPr lang="en-US" dirty="0" smtClean="0"/>
              <a:t> for gameplay anyway</a:t>
            </a:r>
          </a:p>
          <a:p>
            <a:pPr lvl="1"/>
            <a:r>
              <a:rPr lang="en-US" dirty="0" smtClean="0"/>
              <a:t>Bounce / enemy rebound</a:t>
            </a:r>
            <a:endParaRPr lang="en-US" dirty="0"/>
          </a:p>
        </p:txBody>
      </p:sp>
      <p:sp>
        <p:nvSpPr>
          <p:cNvPr id="4" name="Slide Number Placeholder 3"/>
          <p:cNvSpPr>
            <a:spLocks noGrp="1"/>
          </p:cNvSpPr>
          <p:nvPr>
            <p:ph type="sldNum" sz="quarter" idx="12"/>
          </p:nvPr>
        </p:nvSpPr>
        <p:spPr/>
        <p:txBody>
          <a:bodyPr/>
          <a:lstStyle/>
          <a:p>
            <a:fld id="{5962697A-6C97-4252-9758-8503965A36F3}" type="slidenum">
              <a:rPr lang="en-US" smtClean="0"/>
              <a:t>13</a:t>
            </a:fld>
            <a:endParaRPr lang="en-US"/>
          </a:p>
        </p:txBody>
      </p:sp>
      <p:grpSp>
        <p:nvGrpSpPr>
          <p:cNvPr id="6" name="Group 5"/>
          <p:cNvGrpSpPr/>
          <p:nvPr/>
        </p:nvGrpSpPr>
        <p:grpSpPr>
          <a:xfrm>
            <a:off x="7539442" y="2355991"/>
            <a:ext cx="3369304" cy="1385079"/>
            <a:chOff x="8640417" y="4796260"/>
            <a:chExt cx="1838238" cy="1385079"/>
          </a:xfrm>
        </p:grpSpPr>
        <p:sp>
          <p:nvSpPr>
            <p:cNvPr id="7" name="Freeform 6"/>
            <p:cNvSpPr/>
            <p:nvPr/>
          </p:nvSpPr>
          <p:spPr>
            <a:xfrm>
              <a:off x="8640417" y="4809872"/>
              <a:ext cx="1838238" cy="1371467"/>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1219 w 1830718"/>
                <a:gd name="connsiteY0" fmla="*/ 508000 h 1380703"/>
                <a:gd name="connsiteX1" fmla="*/ 1215 w 1830718"/>
                <a:gd name="connsiteY1" fmla="*/ 1380703 h 1380703"/>
                <a:gd name="connsiteX2" fmla="*/ 1820779 w 1830718"/>
                <a:gd name="connsiteY2" fmla="*/ 1371467 h 1380703"/>
                <a:gd name="connsiteX3" fmla="*/ 1830020 w 1830718"/>
                <a:gd name="connsiteY3" fmla="*/ 0 h 1380703"/>
                <a:gd name="connsiteX0" fmla="*/ 2131 w 1831630"/>
                <a:gd name="connsiteY0" fmla="*/ 508000 h 1380703"/>
                <a:gd name="connsiteX1" fmla="*/ 2127 w 1831630"/>
                <a:gd name="connsiteY1" fmla="*/ 1380703 h 1380703"/>
                <a:gd name="connsiteX2" fmla="*/ 1821691 w 1831630"/>
                <a:gd name="connsiteY2" fmla="*/ 1371467 h 1380703"/>
                <a:gd name="connsiteX3" fmla="*/ 1830932 w 1831630"/>
                <a:gd name="connsiteY3" fmla="*/ 0 h 1380703"/>
                <a:gd name="connsiteX0" fmla="*/ 2131 w 1832698"/>
                <a:gd name="connsiteY0" fmla="*/ 508000 h 1380703"/>
                <a:gd name="connsiteX1" fmla="*/ 2127 w 1832698"/>
                <a:gd name="connsiteY1" fmla="*/ 1380703 h 1380703"/>
                <a:gd name="connsiteX2" fmla="*/ 1821691 w 1832698"/>
                <a:gd name="connsiteY2" fmla="*/ 1371467 h 1380703"/>
                <a:gd name="connsiteX3" fmla="*/ 1830932 w 1832698"/>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6311 w 1835112"/>
                <a:gd name="connsiteY0" fmla="*/ 508000 h 1389939"/>
                <a:gd name="connsiteX1" fmla="*/ 16 w 1835112"/>
                <a:gd name="connsiteY1" fmla="*/ 1389939 h 1389939"/>
                <a:gd name="connsiteX2" fmla="*/ 1825871 w 1835112"/>
                <a:gd name="connsiteY2" fmla="*/ 1371467 h 1389939"/>
                <a:gd name="connsiteX3" fmla="*/ 1835112 w 1835112"/>
                <a:gd name="connsiteY3" fmla="*/ 0 h 1389939"/>
                <a:gd name="connsiteX0" fmla="*/ 6311 w 1835112"/>
                <a:gd name="connsiteY0" fmla="*/ 508000 h 1371467"/>
                <a:gd name="connsiteX1" fmla="*/ 16 w 1835112"/>
                <a:gd name="connsiteY1" fmla="*/ 1371466 h 1371467"/>
                <a:gd name="connsiteX2" fmla="*/ 1825871 w 1835112"/>
                <a:gd name="connsiteY2" fmla="*/ 1371467 h 1371467"/>
                <a:gd name="connsiteX3" fmla="*/ 1835112 w 1835112"/>
                <a:gd name="connsiteY3" fmla="*/ 0 h 1371467"/>
                <a:gd name="connsiteX0" fmla="*/ 7396 w 1836197"/>
                <a:gd name="connsiteY0" fmla="*/ 508000 h 1371467"/>
                <a:gd name="connsiteX1" fmla="*/ 1101 w 1836197"/>
                <a:gd name="connsiteY1" fmla="*/ 1371466 h 1371467"/>
                <a:gd name="connsiteX2" fmla="*/ 1826956 w 1836197"/>
                <a:gd name="connsiteY2" fmla="*/ 1371467 h 1371467"/>
                <a:gd name="connsiteX3" fmla="*/ 1836197 w 1836197"/>
                <a:gd name="connsiteY3" fmla="*/ 0 h 1371467"/>
                <a:gd name="connsiteX0" fmla="*/ 7901 w 1836702"/>
                <a:gd name="connsiteY0" fmla="*/ 508000 h 1371467"/>
                <a:gd name="connsiteX1" fmla="*/ 1606 w 1836702"/>
                <a:gd name="connsiteY1" fmla="*/ 1371466 h 1371467"/>
                <a:gd name="connsiteX2" fmla="*/ 1827461 w 1836702"/>
                <a:gd name="connsiteY2" fmla="*/ 1371467 h 1371467"/>
                <a:gd name="connsiteX3" fmla="*/ 1836702 w 1836702"/>
                <a:gd name="connsiteY3" fmla="*/ 0 h 1371467"/>
                <a:gd name="connsiteX0" fmla="*/ 3418 w 1841656"/>
                <a:gd name="connsiteY0" fmla="*/ 508000 h 1371467"/>
                <a:gd name="connsiteX1" fmla="*/ 6560 w 1841656"/>
                <a:gd name="connsiteY1" fmla="*/ 1371466 h 1371467"/>
                <a:gd name="connsiteX2" fmla="*/ 1832415 w 1841656"/>
                <a:gd name="connsiteY2" fmla="*/ 1371467 h 1371467"/>
                <a:gd name="connsiteX3" fmla="*/ 1841656 w 1841656"/>
                <a:gd name="connsiteY3" fmla="*/ 0 h 1371467"/>
                <a:gd name="connsiteX0" fmla="*/ 0 w 1838238"/>
                <a:gd name="connsiteY0" fmla="*/ 508000 h 1371467"/>
                <a:gd name="connsiteX1" fmla="*/ 3142 w 1838238"/>
                <a:gd name="connsiteY1" fmla="*/ 1371466 h 1371467"/>
                <a:gd name="connsiteX2" fmla="*/ 1828997 w 1838238"/>
                <a:gd name="connsiteY2" fmla="*/ 1371467 h 1371467"/>
                <a:gd name="connsiteX3" fmla="*/ 1838238 w 1838238"/>
                <a:gd name="connsiteY3" fmla="*/ 0 h 1371467"/>
              </a:gdLst>
              <a:ahLst/>
              <a:cxnLst>
                <a:cxn ang="0">
                  <a:pos x="connsiteX0" y="connsiteY0"/>
                </a:cxn>
                <a:cxn ang="0">
                  <a:pos x="connsiteX1" y="connsiteY1"/>
                </a:cxn>
                <a:cxn ang="0">
                  <a:pos x="connsiteX2" y="connsiteY2"/>
                </a:cxn>
                <a:cxn ang="0">
                  <a:pos x="connsiteX3" y="connsiteY3"/>
                </a:cxn>
              </a:cxnLst>
              <a:rect l="l" t="t" r="r" b="b"/>
              <a:pathLst>
                <a:path w="1838238" h="1371467">
                  <a:moveTo>
                    <a:pt x="0" y="508000"/>
                  </a:moveTo>
                  <a:cubicBezTo>
                    <a:pt x="1607" y="1159164"/>
                    <a:pt x="-219" y="763570"/>
                    <a:pt x="3142" y="1371466"/>
                  </a:cubicBezTo>
                  <a:lnTo>
                    <a:pt x="1828997" y="1371467"/>
                  </a:lnTo>
                  <a:cubicBezTo>
                    <a:pt x="1834888" y="771896"/>
                    <a:pt x="1836766" y="295563"/>
                    <a:pt x="183823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Freeform 8"/>
            <p:cNvSpPr/>
            <p:nvPr/>
          </p:nvSpPr>
          <p:spPr>
            <a:xfrm>
              <a:off x="8659087" y="4796260"/>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0" name="Group 9"/>
          <p:cNvGrpSpPr/>
          <p:nvPr/>
        </p:nvGrpSpPr>
        <p:grpSpPr>
          <a:xfrm>
            <a:off x="7530404" y="4203104"/>
            <a:ext cx="3369304" cy="1385079"/>
            <a:chOff x="8640417" y="4796260"/>
            <a:chExt cx="1838238" cy="1385079"/>
          </a:xfrm>
        </p:grpSpPr>
        <p:sp>
          <p:nvSpPr>
            <p:cNvPr id="11" name="Freeform 10"/>
            <p:cNvSpPr/>
            <p:nvPr/>
          </p:nvSpPr>
          <p:spPr>
            <a:xfrm>
              <a:off x="8640417" y="4809872"/>
              <a:ext cx="1838238" cy="1371467"/>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1219 w 1830718"/>
                <a:gd name="connsiteY0" fmla="*/ 508000 h 1380703"/>
                <a:gd name="connsiteX1" fmla="*/ 1215 w 1830718"/>
                <a:gd name="connsiteY1" fmla="*/ 1380703 h 1380703"/>
                <a:gd name="connsiteX2" fmla="*/ 1820779 w 1830718"/>
                <a:gd name="connsiteY2" fmla="*/ 1371467 h 1380703"/>
                <a:gd name="connsiteX3" fmla="*/ 1830020 w 1830718"/>
                <a:gd name="connsiteY3" fmla="*/ 0 h 1380703"/>
                <a:gd name="connsiteX0" fmla="*/ 2131 w 1831630"/>
                <a:gd name="connsiteY0" fmla="*/ 508000 h 1380703"/>
                <a:gd name="connsiteX1" fmla="*/ 2127 w 1831630"/>
                <a:gd name="connsiteY1" fmla="*/ 1380703 h 1380703"/>
                <a:gd name="connsiteX2" fmla="*/ 1821691 w 1831630"/>
                <a:gd name="connsiteY2" fmla="*/ 1371467 h 1380703"/>
                <a:gd name="connsiteX3" fmla="*/ 1830932 w 1831630"/>
                <a:gd name="connsiteY3" fmla="*/ 0 h 1380703"/>
                <a:gd name="connsiteX0" fmla="*/ 2131 w 1832698"/>
                <a:gd name="connsiteY0" fmla="*/ 508000 h 1380703"/>
                <a:gd name="connsiteX1" fmla="*/ 2127 w 1832698"/>
                <a:gd name="connsiteY1" fmla="*/ 1380703 h 1380703"/>
                <a:gd name="connsiteX2" fmla="*/ 1821691 w 1832698"/>
                <a:gd name="connsiteY2" fmla="*/ 1371467 h 1380703"/>
                <a:gd name="connsiteX3" fmla="*/ 1830932 w 1832698"/>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6311 w 1835112"/>
                <a:gd name="connsiteY0" fmla="*/ 508000 h 1389939"/>
                <a:gd name="connsiteX1" fmla="*/ 16 w 1835112"/>
                <a:gd name="connsiteY1" fmla="*/ 1389939 h 1389939"/>
                <a:gd name="connsiteX2" fmla="*/ 1825871 w 1835112"/>
                <a:gd name="connsiteY2" fmla="*/ 1371467 h 1389939"/>
                <a:gd name="connsiteX3" fmla="*/ 1835112 w 1835112"/>
                <a:gd name="connsiteY3" fmla="*/ 0 h 1389939"/>
                <a:gd name="connsiteX0" fmla="*/ 6311 w 1835112"/>
                <a:gd name="connsiteY0" fmla="*/ 508000 h 1371467"/>
                <a:gd name="connsiteX1" fmla="*/ 16 w 1835112"/>
                <a:gd name="connsiteY1" fmla="*/ 1371466 h 1371467"/>
                <a:gd name="connsiteX2" fmla="*/ 1825871 w 1835112"/>
                <a:gd name="connsiteY2" fmla="*/ 1371467 h 1371467"/>
                <a:gd name="connsiteX3" fmla="*/ 1835112 w 1835112"/>
                <a:gd name="connsiteY3" fmla="*/ 0 h 1371467"/>
                <a:gd name="connsiteX0" fmla="*/ 7396 w 1836197"/>
                <a:gd name="connsiteY0" fmla="*/ 508000 h 1371467"/>
                <a:gd name="connsiteX1" fmla="*/ 1101 w 1836197"/>
                <a:gd name="connsiteY1" fmla="*/ 1371466 h 1371467"/>
                <a:gd name="connsiteX2" fmla="*/ 1826956 w 1836197"/>
                <a:gd name="connsiteY2" fmla="*/ 1371467 h 1371467"/>
                <a:gd name="connsiteX3" fmla="*/ 1836197 w 1836197"/>
                <a:gd name="connsiteY3" fmla="*/ 0 h 1371467"/>
                <a:gd name="connsiteX0" fmla="*/ 7901 w 1836702"/>
                <a:gd name="connsiteY0" fmla="*/ 508000 h 1371467"/>
                <a:gd name="connsiteX1" fmla="*/ 1606 w 1836702"/>
                <a:gd name="connsiteY1" fmla="*/ 1371466 h 1371467"/>
                <a:gd name="connsiteX2" fmla="*/ 1827461 w 1836702"/>
                <a:gd name="connsiteY2" fmla="*/ 1371467 h 1371467"/>
                <a:gd name="connsiteX3" fmla="*/ 1836702 w 1836702"/>
                <a:gd name="connsiteY3" fmla="*/ 0 h 1371467"/>
                <a:gd name="connsiteX0" fmla="*/ 3418 w 1841656"/>
                <a:gd name="connsiteY0" fmla="*/ 508000 h 1371467"/>
                <a:gd name="connsiteX1" fmla="*/ 6560 w 1841656"/>
                <a:gd name="connsiteY1" fmla="*/ 1371466 h 1371467"/>
                <a:gd name="connsiteX2" fmla="*/ 1832415 w 1841656"/>
                <a:gd name="connsiteY2" fmla="*/ 1371467 h 1371467"/>
                <a:gd name="connsiteX3" fmla="*/ 1841656 w 1841656"/>
                <a:gd name="connsiteY3" fmla="*/ 0 h 1371467"/>
                <a:gd name="connsiteX0" fmla="*/ 0 w 1838238"/>
                <a:gd name="connsiteY0" fmla="*/ 508000 h 1371467"/>
                <a:gd name="connsiteX1" fmla="*/ 3142 w 1838238"/>
                <a:gd name="connsiteY1" fmla="*/ 1371466 h 1371467"/>
                <a:gd name="connsiteX2" fmla="*/ 1828997 w 1838238"/>
                <a:gd name="connsiteY2" fmla="*/ 1371467 h 1371467"/>
                <a:gd name="connsiteX3" fmla="*/ 1838238 w 1838238"/>
                <a:gd name="connsiteY3" fmla="*/ 0 h 1371467"/>
              </a:gdLst>
              <a:ahLst/>
              <a:cxnLst>
                <a:cxn ang="0">
                  <a:pos x="connsiteX0" y="connsiteY0"/>
                </a:cxn>
                <a:cxn ang="0">
                  <a:pos x="connsiteX1" y="connsiteY1"/>
                </a:cxn>
                <a:cxn ang="0">
                  <a:pos x="connsiteX2" y="connsiteY2"/>
                </a:cxn>
                <a:cxn ang="0">
                  <a:pos x="connsiteX3" y="connsiteY3"/>
                </a:cxn>
              </a:cxnLst>
              <a:rect l="l" t="t" r="r" b="b"/>
              <a:pathLst>
                <a:path w="1838238" h="1371467">
                  <a:moveTo>
                    <a:pt x="0" y="508000"/>
                  </a:moveTo>
                  <a:cubicBezTo>
                    <a:pt x="1607" y="1159164"/>
                    <a:pt x="-219" y="763570"/>
                    <a:pt x="3142" y="1371466"/>
                  </a:cubicBezTo>
                  <a:lnTo>
                    <a:pt x="1828997" y="1371467"/>
                  </a:lnTo>
                  <a:cubicBezTo>
                    <a:pt x="1834888" y="771896"/>
                    <a:pt x="1836766" y="295563"/>
                    <a:pt x="183823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Freeform 11"/>
            <p:cNvSpPr/>
            <p:nvPr/>
          </p:nvSpPr>
          <p:spPr>
            <a:xfrm>
              <a:off x="8659087" y="4796260"/>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pic>
        <p:nvPicPr>
          <p:cNvPr id="13" name="Picture 12"/>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8246120" y="1838858"/>
            <a:ext cx="576279" cy="764391"/>
          </a:xfrm>
          <a:prstGeom prst="rect">
            <a:avLst/>
          </a:prstGeom>
        </p:spPr>
      </p:pic>
      <p:pic>
        <p:nvPicPr>
          <p:cNvPr id="14" name="Picture 13"/>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8237068" y="4216716"/>
            <a:ext cx="576279" cy="764391"/>
          </a:xfrm>
          <a:prstGeom prst="rect">
            <a:avLst/>
          </a:prstGeom>
        </p:spPr>
      </p:pic>
      <p:cxnSp>
        <p:nvCxnSpPr>
          <p:cNvPr id="16" name="Straight Arrow Connector 15"/>
          <p:cNvCxnSpPr>
            <a:stCxn id="13" idx="2"/>
          </p:cNvCxnSpPr>
          <p:nvPr/>
        </p:nvCxnSpPr>
        <p:spPr>
          <a:xfrm>
            <a:off x="8534260" y="2603249"/>
            <a:ext cx="14771" cy="508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6871855" y="545622"/>
            <a:ext cx="4844146" cy="948230"/>
            <a:chOff x="6871855" y="545622"/>
            <a:chExt cx="4844146" cy="948230"/>
          </a:xfrm>
        </p:grpSpPr>
        <p:grpSp>
          <p:nvGrpSpPr>
            <p:cNvPr id="99" name="Group 98"/>
            <p:cNvGrpSpPr/>
            <p:nvPr/>
          </p:nvGrpSpPr>
          <p:grpSpPr>
            <a:xfrm>
              <a:off x="6871855" y="675128"/>
              <a:ext cx="4833080" cy="818724"/>
              <a:chOff x="6871855" y="675128"/>
              <a:chExt cx="4833080" cy="818724"/>
            </a:xfrm>
          </p:grpSpPr>
          <p:pic>
            <p:nvPicPr>
              <p:cNvPr id="103" name="Picture 102"/>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104" name="Group 103"/>
              <p:cNvGrpSpPr/>
              <p:nvPr/>
            </p:nvGrpSpPr>
            <p:grpSpPr>
              <a:xfrm>
                <a:off x="6958567" y="1232386"/>
                <a:ext cx="1188720" cy="261466"/>
                <a:chOff x="9097613" y="2803479"/>
                <a:chExt cx="1829711" cy="1394315"/>
              </a:xfrm>
            </p:grpSpPr>
            <p:sp>
              <p:nvSpPr>
                <p:cNvPr id="112" name="Freeform 111"/>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3" name="Freeform 112"/>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05" name="Group 104"/>
              <p:cNvGrpSpPr/>
              <p:nvPr/>
            </p:nvGrpSpPr>
            <p:grpSpPr>
              <a:xfrm>
                <a:off x="8146098" y="819650"/>
                <a:ext cx="1188720" cy="665242"/>
                <a:chOff x="9097607" y="2803479"/>
                <a:chExt cx="1829710" cy="1394315"/>
              </a:xfrm>
            </p:grpSpPr>
            <p:sp>
              <p:nvSpPr>
                <p:cNvPr id="110" name="Freeform 109"/>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1" name="Freeform 110"/>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06" name="Group 105"/>
              <p:cNvGrpSpPr/>
              <p:nvPr/>
            </p:nvGrpSpPr>
            <p:grpSpPr>
              <a:xfrm flipH="1">
                <a:off x="10516215" y="844115"/>
                <a:ext cx="1188720" cy="640684"/>
                <a:chOff x="9097610" y="2803479"/>
                <a:chExt cx="1829711" cy="1394315"/>
              </a:xfrm>
            </p:grpSpPr>
            <p:sp>
              <p:nvSpPr>
                <p:cNvPr id="108" name="Freeform 107"/>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9" name="Freeform 108"/>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07" name="Freeform 106"/>
              <p:cNvSpPr/>
              <p:nvPr/>
            </p:nvSpPr>
            <p:spPr>
              <a:xfrm>
                <a:off x="9335276" y="856239"/>
                <a:ext cx="1180939" cy="63107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pic>
          <p:nvPicPr>
            <p:cNvPr id="100" name="Picture 99"/>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920448" y="960478"/>
              <a:ext cx="219514" cy="291169"/>
            </a:xfrm>
            <a:prstGeom prst="rect">
              <a:avLst/>
            </a:prstGeom>
          </p:spPr>
        </p:pic>
        <p:pic>
          <p:nvPicPr>
            <p:cNvPr id="101" name="Picture 100"/>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11496487" y="814894"/>
              <a:ext cx="219514" cy="291169"/>
            </a:xfrm>
            <a:prstGeom prst="rect">
              <a:avLst/>
            </a:prstGeom>
          </p:spPr>
        </p:pic>
        <p:pic>
          <p:nvPicPr>
            <p:cNvPr id="102" name="Picture 101"/>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9121440" y="545622"/>
              <a:ext cx="219514" cy="291169"/>
            </a:xfrm>
            <a:prstGeom prst="rect">
              <a:avLst/>
            </a:prstGeom>
          </p:spPr>
        </p:pic>
      </p:grpSp>
    </p:spTree>
    <p:extLst>
      <p:ext uri="{BB962C8B-B14F-4D97-AF65-F5344CB8AC3E}">
        <p14:creationId xmlns:p14="http://schemas.microsoft.com/office/powerpoint/2010/main" val="2409376677"/>
      </p:ext>
    </p:extLst>
  </p:cSld>
  <p:clrMapOvr>
    <a:masterClrMapping/>
  </p:clrMapOvr>
  <mc:AlternateContent xmlns:mc="http://schemas.openxmlformats.org/markup-compatibility/2006" xmlns:p14="http://schemas.microsoft.com/office/powerpoint/2010/main">
    <mc:Choice Requires="p14">
      <p:transition spd="slow" p14:dur="2000" advTm="52747"/>
    </mc:Choice>
    <mc:Fallback xmlns="">
      <p:transition spd="slow" advTm="5274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Enemies </a:t>
            </a:r>
            <a:r>
              <a:rPr lang="en-US" dirty="0" err="1" smtClean="0"/>
              <a:t>Raycast</a:t>
            </a:r>
            <a:endParaRPr lang="en-US" dirty="0"/>
          </a:p>
        </p:txBody>
      </p:sp>
      <p:sp>
        <p:nvSpPr>
          <p:cNvPr id="3" name="Content Placeholder 2"/>
          <p:cNvSpPr>
            <a:spLocks noGrp="1"/>
          </p:cNvSpPr>
          <p:nvPr>
            <p:ph idx="1"/>
          </p:nvPr>
        </p:nvSpPr>
        <p:spPr/>
        <p:txBody>
          <a:bodyPr>
            <a:normAutofit fontScale="85000" lnSpcReduction="20000"/>
          </a:bodyPr>
          <a:lstStyle/>
          <a:p>
            <a:pPr marL="0" lvl="0" indent="0">
              <a:lnSpc>
                <a:spcPct val="100000"/>
              </a:lnSpc>
              <a:spcBef>
                <a:spcPts val="0"/>
              </a:spcBef>
              <a:buNone/>
            </a:pPr>
            <a:r>
              <a:rPr lang="en-US" sz="1200" dirty="0" err="1" smtClean="0">
                <a:solidFill>
                  <a:srgbClr val="0000FF"/>
                </a:solidFill>
                <a:latin typeface="Consolas" panose="020B0609020204030204" pitchFamily="49" charset="0"/>
              </a:rPr>
              <a:t>int</a:t>
            </a:r>
            <a:r>
              <a:rPr lang="en-US" sz="1200" dirty="0" smtClean="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layerMask</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LayerMask.GetMask</a:t>
            </a:r>
            <a:r>
              <a:rPr lang="en-US" sz="1200" dirty="0">
                <a:solidFill>
                  <a:srgbClr val="000000"/>
                </a:solidFill>
                <a:latin typeface="Consolas" panose="020B0609020204030204" pitchFamily="49" charset="0"/>
              </a:rPr>
              <a:t>(</a:t>
            </a:r>
            <a:r>
              <a:rPr lang="en-US" sz="1200" dirty="0">
                <a:solidFill>
                  <a:srgbClr val="A31515"/>
                </a:solidFill>
                <a:latin typeface="Consolas" panose="020B0609020204030204" pitchFamily="49" charset="0"/>
              </a:rPr>
              <a:t>"Ground"</a:t>
            </a:r>
            <a:r>
              <a:rPr lang="en-US" sz="1200" dirty="0">
                <a:solidFill>
                  <a:srgbClr val="000000"/>
                </a:solidFill>
                <a:latin typeface="Consolas" panose="020B0609020204030204" pitchFamily="49" charset="0"/>
              </a:rPr>
              <a:t>, </a:t>
            </a:r>
            <a:r>
              <a:rPr lang="en-US" sz="1200" dirty="0">
                <a:solidFill>
                  <a:srgbClr val="A31515"/>
                </a:solidFill>
                <a:latin typeface="Consolas" panose="020B0609020204030204" pitchFamily="49" charset="0"/>
              </a:rPr>
              <a:t>"</a:t>
            </a:r>
            <a:r>
              <a:rPr lang="en-US" sz="1200" dirty="0" err="1">
                <a:solidFill>
                  <a:srgbClr val="A31515"/>
                </a:solidFill>
                <a:latin typeface="Consolas" panose="020B0609020204030204" pitchFamily="49" charset="0"/>
              </a:rPr>
              <a:t>EnemyPlatform</a:t>
            </a:r>
            <a:r>
              <a:rPr lang="en-US" sz="1200" dirty="0">
                <a:solidFill>
                  <a:srgbClr val="A31515"/>
                </a:solidFill>
                <a:latin typeface="Consolas" panose="020B0609020204030204" pitchFamily="49" charset="0"/>
              </a:rPr>
              <a:t>"</a:t>
            </a:r>
            <a:r>
              <a:rPr lang="en-US" sz="1200" dirty="0">
                <a:solidFill>
                  <a:srgbClr val="000000"/>
                </a:solidFill>
                <a:latin typeface="Consolas" panose="020B0609020204030204" pitchFamily="49" charset="0"/>
              </a:rPr>
              <a:t>);</a:t>
            </a:r>
          </a:p>
          <a:p>
            <a:pPr marL="0" lvl="0" indent="0">
              <a:lnSpc>
                <a:spcPct val="100000"/>
              </a:lnSpc>
              <a:spcBef>
                <a:spcPts val="0"/>
              </a:spcBef>
              <a:buNone/>
            </a:pP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a:solidFill>
                  <a:srgbClr val="008000"/>
                </a:solidFill>
                <a:latin typeface="Consolas" panose="020B0609020204030204" pitchFamily="49" charset="0"/>
              </a:rPr>
              <a:t>// special case: flyers and cavalry only care about </a:t>
            </a:r>
            <a:r>
              <a:rPr lang="en-US" sz="1200" dirty="0" smtClean="0">
                <a:solidFill>
                  <a:srgbClr val="008000"/>
                </a:solidFill>
                <a:latin typeface="Consolas" panose="020B0609020204030204" pitchFamily="49" charset="0"/>
              </a:rPr>
              <a:t>the ground</a:t>
            </a:r>
            <a:r>
              <a:rPr lang="en-US" sz="1200" dirty="0">
                <a:solidFill>
                  <a:srgbClr val="008000"/>
                </a:solidFill>
                <a:latin typeface="Consolas" panose="020B0609020204030204" pitchFamily="49" charset="0"/>
              </a:rPr>
              <a:t>, not enemy platforms</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a:solidFill>
                  <a:srgbClr val="0000FF"/>
                </a:solidFill>
                <a:latin typeface="Consolas" panose="020B0609020204030204" pitchFamily="49" charset="0"/>
              </a:rPr>
              <a:t>if</a:t>
            </a:r>
            <a:r>
              <a:rPr lang="en-US" sz="1200" dirty="0">
                <a:solidFill>
                  <a:srgbClr val="000000"/>
                </a:solidFill>
                <a:latin typeface="Consolas" panose="020B0609020204030204" pitchFamily="49" charset="0"/>
              </a:rPr>
              <a:t> ((_flyer != </a:t>
            </a:r>
            <a:r>
              <a:rPr lang="en-US" sz="1200" dirty="0">
                <a:solidFill>
                  <a:srgbClr val="0000FF"/>
                </a:solidFill>
                <a:latin typeface="Consolas" panose="020B0609020204030204" pitchFamily="49" charset="0"/>
              </a:rPr>
              <a:t>null</a:t>
            </a:r>
            <a:r>
              <a:rPr lang="en-US" sz="1200" dirty="0">
                <a:solidFill>
                  <a:srgbClr val="000000"/>
                </a:solidFill>
                <a:latin typeface="Consolas" panose="020B0609020204030204" pitchFamily="49" charset="0"/>
              </a:rPr>
              <a:t>) || (_cavalry != </a:t>
            </a:r>
            <a:r>
              <a:rPr lang="en-US" sz="1200" dirty="0">
                <a:solidFill>
                  <a:srgbClr val="0000FF"/>
                </a:solidFill>
                <a:latin typeface="Consolas" panose="020B0609020204030204" pitchFamily="49" charset="0"/>
              </a:rPr>
              <a:t>null</a:t>
            </a:r>
            <a:r>
              <a:rPr lang="en-US" sz="1200" dirty="0" smtClean="0">
                <a:solidFill>
                  <a:srgbClr val="000000"/>
                </a:solidFill>
                <a:latin typeface="Consolas" panose="020B0609020204030204" pitchFamily="49" charset="0"/>
              </a:rPr>
              <a:t>)) </a:t>
            </a:r>
            <a:r>
              <a:rPr lang="en-US" sz="1200" dirty="0" err="1" smtClean="0">
                <a:solidFill>
                  <a:srgbClr val="000000"/>
                </a:solidFill>
                <a:latin typeface="Consolas" panose="020B0609020204030204" pitchFamily="49" charset="0"/>
              </a:rPr>
              <a:t>layerMask</a:t>
            </a:r>
            <a:r>
              <a:rPr lang="en-US" sz="1200" dirty="0" smtClean="0">
                <a:solidFill>
                  <a:srgbClr val="000000"/>
                </a:solidFill>
                <a:latin typeface="Consolas" panose="020B0609020204030204" pitchFamily="49" charset="0"/>
              </a:rPr>
              <a:t> </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LayerMask.GetMask</a:t>
            </a:r>
            <a:r>
              <a:rPr lang="en-US" sz="1200" dirty="0">
                <a:solidFill>
                  <a:srgbClr val="000000"/>
                </a:solidFill>
                <a:latin typeface="Consolas" panose="020B0609020204030204" pitchFamily="49" charset="0"/>
              </a:rPr>
              <a:t>(</a:t>
            </a:r>
            <a:r>
              <a:rPr lang="en-US" sz="1200" dirty="0">
                <a:solidFill>
                  <a:srgbClr val="A31515"/>
                </a:solidFill>
                <a:latin typeface="Consolas" panose="020B0609020204030204" pitchFamily="49" charset="0"/>
              </a:rPr>
              <a:t>"Ground</a:t>
            </a:r>
            <a:r>
              <a:rPr lang="en-US" sz="1200" dirty="0" smtClean="0">
                <a:solidFill>
                  <a:srgbClr val="A31515"/>
                </a:solidFill>
                <a:latin typeface="Consolas" panose="020B0609020204030204" pitchFamily="49" charset="0"/>
              </a:rPr>
              <a:t>"</a:t>
            </a:r>
            <a:r>
              <a:rPr lang="en-US" sz="1200" dirty="0" smtClean="0">
                <a:solidFill>
                  <a:srgbClr val="000000"/>
                </a:solidFill>
                <a:latin typeface="Consolas" panose="020B0609020204030204" pitchFamily="49" charset="0"/>
              </a:rPr>
              <a:t>);</a:t>
            </a:r>
          </a:p>
          <a:p>
            <a:pPr marL="0" lvl="0" indent="0">
              <a:lnSpc>
                <a:spcPct val="100000"/>
              </a:lnSpc>
              <a:spcBef>
                <a:spcPts val="0"/>
              </a:spcBef>
              <a:buNone/>
            </a:pP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8000"/>
                </a:solidFill>
                <a:latin typeface="Consolas" panose="020B0609020204030204" pitchFamily="49" charset="0"/>
              </a:rPr>
              <a:t>// </a:t>
            </a:r>
            <a:r>
              <a:rPr lang="en-US" sz="1200" dirty="0">
                <a:solidFill>
                  <a:srgbClr val="008000"/>
                </a:solidFill>
                <a:latin typeface="Consolas" panose="020B0609020204030204" pitchFamily="49" charset="0"/>
              </a:rPr>
              <a:t>special case: multi-hit (or dead) enemies cannot </a:t>
            </a:r>
            <a:r>
              <a:rPr lang="en-US" sz="1200" dirty="0" err="1">
                <a:solidFill>
                  <a:srgbClr val="008000"/>
                </a:solidFill>
                <a:latin typeface="Consolas" panose="020B0609020204030204" pitchFamily="49" charset="0"/>
              </a:rPr>
              <a:t>raycast</a:t>
            </a:r>
            <a:r>
              <a:rPr lang="en-US" sz="1200" dirty="0">
                <a:solidFill>
                  <a:srgbClr val="008000"/>
                </a:solidFill>
                <a:latin typeface="Consolas" panose="020B0609020204030204" pitchFamily="49" charset="0"/>
              </a:rPr>
              <a:t> back to </a:t>
            </a:r>
            <a:r>
              <a:rPr lang="en-US" sz="1200" dirty="0" smtClean="0">
                <a:solidFill>
                  <a:srgbClr val="008000"/>
                </a:solidFill>
                <a:latin typeface="Consolas" panose="020B0609020204030204" pitchFamily="49" charset="0"/>
              </a:rPr>
              <a:t>a </a:t>
            </a:r>
            <a:r>
              <a:rPr lang="en-US" sz="1200" dirty="0">
                <a:solidFill>
                  <a:srgbClr val="008000"/>
                </a:solidFill>
                <a:latin typeface="Consolas" panose="020B0609020204030204" pitchFamily="49" charset="0"/>
              </a:rPr>
              <a:t>platform</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a:solidFill>
                  <a:srgbClr val="0000FF"/>
                </a:solidFill>
                <a:latin typeface="Consolas" panose="020B0609020204030204" pitchFamily="49" charset="0"/>
              </a:rPr>
              <a:t>if</a:t>
            </a:r>
            <a:r>
              <a:rPr lang="en-US" sz="1200" dirty="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curHP</a:t>
            </a:r>
            <a:r>
              <a:rPr lang="en-US" sz="1200" dirty="0">
                <a:solidFill>
                  <a:srgbClr val="000000"/>
                </a:solidFill>
                <a:latin typeface="Consolas" panose="020B0609020204030204" pitchFamily="49" charset="0"/>
              </a:rPr>
              <a:t> &lt; </a:t>
            </a:r>
            <a:r>
              <a:rPr lang="en-US" sz="1200" dirty="0" smtClean="0">
                <a:solidFill>
                  <a:srgbClr val="000000"/>
                </a:solidFill>
                <a:latin typeface="Consolas" panose="020B0609020204030204" pitchFamily="49" charset="0"/>
              </a:rPr>
              <a:t>HP)                            </a:t>
            </a:r>
            <a:r>
              <a:rPr lang="en-US" sz="1200" dirty="0" err="1" smtClean="0">
                <a:solidFill>
                  <a:srgbClr val="000000"/>
                </a:solidFill>
                <a:latin typeface="Consolas" panose="020B0609020204030204" pitchFamily="49" charset="0"/>
              </a:rPr>
              <a:t>layerMask</a:t>
            </a:r>
            <a:r>
              <a:rPr lang="en-US" sz="1200" dirty="0" smtClean="0">
                <a:solidFill>
                  <a:srgbClr val="000000"/>
                </a:solidFill>
                <a:latin typeface="Consolas" panose="020B0609020204030204" pitchFamily="49" charset="0"/>
              </a:rPr>
              <a:t> </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LayerMask.GetMask</a:t>
            </a:r>
            <a:r>
              <a:rPr lang="en-US" sz="1200" dirty="0">
                <a:solidFill>
                  <a:srgbClr val="000000"/>
                </a:solidFill>
                <a:latin typeface="Consolas" panose="020B0609020204030204" pitchFamily="49" charset="0"/>
              </a:rPr>
              <a:t>(</a:t>
            </a:r>
            <a:r>
              <a:rPr lang="en-US" sz="1200" dirty="0">
                <a:solidFill>
                  <a:srgbClr val="A31515"/>
                </a:solidFill>
                <a:latin typeface="Consolas" panose="020B0609020204030204" pitchFamily="49" charset="0"/>
              </a:rPr>
              <a:t>"Ground"</a:t>
            </a:r>
            <a:r>
              <a:rPr lang="en-US" sz="1200" dirty="0">
                <a:solidFill>
                  <a:srgbClr val="000000"/>
                </a:solidFill>
                <a:latin typeface="Consolas" panose="020B0609020204030204" pitchFamily="49" charset="0"/>
              </a:rPr>
              <a:t>);</a:t>
            </a:r>
          </a:p>
          <a:p>
            <a:pPr marL="0" lvl="0" indent="0">
              <a:lnSpc>
                <a:spcPct val="100000"/>
              </a:lnSpc>
              <a:spcBef>
                <a:spcPts val="0"/>
              </a:spcBef>
              <a:buNone/>
            </a:pPr>
            <a:endParaRPr lang="en-US" sz="1200" dirty="0" smtClean="0">
              <a:solidFill>
                <a:srgbClr val="000000"/>
              </a:solidFill>
              <a:latin typeface="Consolas" panose="020B0609020204030204" pitchFamily="49" charset="0"/>
            </a:endParaRPr>
          </a:p>
          <a:p>
            <a:pPr marL="0" lvl="0" indent="0">
              <a:lnSpc>
                <a:spcPct val="100000"/>
              </a:lnSpc>
              <a:spcBef>
                <a:spcPts val="0"/>
              </a:spcBef>
              <a:buNone/>
            </a:pPr>
            <a:r>
              <a:rPr lang="en-US" sz="1200" dirty="0">
                <a:solidFill>
                  <a:srgbClr val="008000"/>
                </a:solidFill>
                <a:latin typeface="Consolas" panose="020B0609020204030204" pitchFamily="49" charset="0"/>
              </a:rPr>
              <a:t>// </a:t>
            </a:r>
            <a:r>
              <a:rPr lang="en-US" sz="1200" dirty="0" smtClean="0">
                <a:solidFill>
                  <a:srgbClr val="008000"/>
                </a:solidFill>
                <a:latin typeface="Consolas" panose="020B0609020204030204" pitchFamily="49" charset="0"/>
              </a:rPr>
              <a:t>start </a:t>
            </a:r>
            <a:r>
              <a:rPr lang="en-US" sz="1200" dirty="0" err="1" smtClean="0">
                <a:solidFill>
                  <a:srgbClr val="008000"/>
                </a:solidFill>
                <a:latin typeface="Consolas" panose="020B0609020204030204" pitchFamily="49" charset="0"/>
              </a:rPr>
              <a:t>raycasting</a:t>
            </a:r>
            <a:r>
              <a:rPr lang="en-US" sz="1200" dirty="0" smtClean="0">
                <a:solidFill>
                  <a:srgbClr val="008000"/>
                </a:solidFill>
                <a:latin typeface="Consolas" panose="020B0609020204030204" pitchFamily="49" charset="0"/>
              </a:rPr>
              <a:t> well above ground, use a value large enough so we always start outside any potential collider</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a:solidFill>
                  <a:srgbClr val="008000"/>
                </a:solidFill>
                <a:latin typeface="Consolas" panose="020B0609020204030204" pitchFamily="49" charset="0"/>
              </a:rPr>
              <a:t>// because a </a:t>
            </a:r>
            <a:r>
              <a:rPr lang="en-US" sz="1200" dirty="0" err="1">
                <a:solidFill>
                  <a:srgbClr val="008000"/>
                </a:solidFill>
                <a:latin typeface="Consolas" panose="020B0609020204030204" pitchFamily="49" charset="0"/>
              </a:rPr>
              <a:t>raycast</a:t>
            </a:r>
            <a:r>
              <a:rPr lang="en-US" sz="1200" dirty="0">
                <a:solidFill>
                  <a:srgbClr val="008000"/>
                </a:solidFill>
                <a:latin typeface="Consolas" panose="020B0609020204030204" pitchFamily="49" charset="0"/>
              </a:rPr>
              <a:t> will not hit if the origin of the ray is inside the collider</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a:solidFill>
                  <a:srgbClr val="008000"/>
                </a:solidFill>
                <a:latin typeface="Consolas" panose="020B0609020204030204" pitchFamily="49" charset="0"/>
              </a:rPr>
              <a:t>// if that does not work, move the origin higher </a:t>
            </a:r>
            <a:r>
              <a:rPr lang="en-US" sz="1200" dirty="0" smtClean="0">
                <a:solidFill>
                  <a:srgbClr val="008000"/>
                </a:solidFill>
                <a:latin typeface="Consolas" panose="020B0609020204030204" pitchFamily="49" charset="0"/>
              </a:rPr>
              <a:t>up</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err="1">
                <a:solidFill>
                  <a:srgbClr val="0000FF"/>
                </a:solidFill>
                <a:latin typeface="Consolas" panose="020B0609020204030204" pitchFamily="49" charset="0"/>
              </a:rPr>
              <a:t>const</a:t>
            </a:r>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float</a:t>
            </a:r>
            <a:r>
              <a:rPr lang="en-US" sz="1200" dirty="0">
                <a:solidFill>
                  <a:srgbClr val="000000"/>
                </a:solidFill>
                <a:latin typeface="Consolas" panose="020B0609020204030204" pitchFamily="49" charset="0"/>
              </a:rPr>
              <a:t> offset = 20f</a:t>
            </a:r>
            <a:r>
              <a:rPr lang="en-US" sz="1200" dirty="0" smtClean="0">
                <a:solidFill>
                  <a:srgbClr val="000000"/>
                </a:solidFill>
                <a:latin typeface="Consolas" panose="020B0609020204030204" pitchFamily="49" charset="0"/>
              </a:rPr>
              <a:t>;</a:t>
            </a:r>
          </a:p>
          <a:p>
            <a:pPr marL="0" lvl="0" indent="0">
              <a:lnSpc>
                <a:spcPct val="100000"/>
              </a:lnSpc>
              <a:spcBef>
                <a:spcPts val="0"/>
              </a:spcBef>
              <a:buNone/>
            </a:pPr>
            <a:r>
              <a:rPr lang="en-US" sz="1200" dirty="0" err="1" smtClean="0">
                <a:solidFill>
                  <a:srgbClr val="0000FF"/>
                </a:solidFill>
                <a:latin typeface="Consolas" panose="020B0609020204030204" pitchFamily="49" charset="0"/>
              </a:rPr>
              <a:t>RaycastHit</a:t>
            </a:r>
            <a:r>
              <a:rPr lang="en-US" sz="1200" dirty="0" smtClean="0">
                <a:solidFill>
                  <a:srgbClr val="0000FF"/>
                </a:solidFill>
                <a:latin typeface="Consolas" panose="020B0609020204030204" pitchFamily="49" charset="0"/>
              </a:rPr>
              <a:t> </a:t>
            </a:r>
            <a:r>
              <a:rPr lang="en-US" sz="1200" dirty="0" err="1" smtClean="0">
                <a:solidFill>
                  <a:srgbClr val="000000"/>
                </a:solidFill>
                <a:latin typeface="Consolas" panose="020B0609020204030204" pitchFamily="49" charset="0"/>
              </a:rPr>
              <a:t>hitInfo</a:t>
            </a:r>
            <a:r>
              <a:rPr lang="en-US" sz="1200" dirty="0" smtClean="0">
                <a:solidFill>
                  <a:srgbClr val="000000"/>
                </a:solidFill>
                <a:latin typeface="Consolas" panose="020B0609020204030204" pitchFamily="49" charset="0"/>
              </a:rPr>
              <a:t>;</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FF"/>
                </a:solidFill>
                <a:latin typeface="Consolas" panose="020B0609020204030204" pitchFamily="49" charset="0"/>
              </a:rPr>
              <a:t>bool</a:t>
            </a:r>
            <a:r>
              <a:rPr lang="en-US" sz="1200" dirty="0" smtClean="0">
                <a:solidFill>
                  <a:srgbClr val="000000"/>
                </a:solidFill>
                <a:latin typeface="Consolas" panose="020B0609020204030204" pitchFamily="49" charset="0"/>
              </a:rPr>
              <a:t> hit </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Physics.Raycast</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transform.position</a:t>
            </a:r>
            <a:r>
              <a:rPr lang="en-US" sz="1200" dirty="0">
                <a:solidFill>
                  <a:srgbClr val="000000"/>
                </a:solidFill>
                <a:latin typeface="Consolas" panose="020B0609020204030204" pitchFamily="49" charset="0"/>
              </a:rPr>
              <a:t> + Vector3.up * offset, Vector3.down, </a:t>
            </a:r>
            <a:r>
              <a:rPr lang="en-US" sz="1200" dirty="0">
                <a:solidFill>
                  <a:srgbClr val="0000FF"/>
                </a:solidFill>
                <a:latin typeface="Consolas" panose="020B0609020204030204" pitchFamily="49" charset="0"/>
              </a:rPr>
              <a:t>out</a:t>
            </a:r>
            <a:r>
              <a:rPr lang="en-US" sz="1200" dirty="0">
                <a:solidFill>
                  <a:srgbClr val="000000"/>
                </a:solidFill>
                <a:latin typeface="Consolas" panose="020B0609020204030204" pitchFamily="49" charset="0"/>
              </a:rPr>
              <a:t> </a:t>
            </a:r>
            <a:r>
              <a:rPr lang="en-US" sz="1200" dirty="0" err="1" smtClean="0">
                <a:solidFill>
                  <a:srgbClr val="000000"/>
                </a:solidFill>
                <a:latin typeface="Consolas" panose="020B0609020204030204" pitchFamily="49" charset="0"/>
              </a:rPr>
              <a:t>hitInfo</a:t>
            </a:r>
            <a:r>
              <a:rPr lang="en-US" sz="1200" dirty="0">
                <a:solidFill>
                  <a:srgbClr val="000000"/>
                </a:solidFill>
                <a:latin typeface="Consolas" panose="020B0609020204030204" pitchFamily="49" charset="0"/>
              </a:rPr>
              <a:t>, offset * 2f, </a:t>
            </a:r>
            <a:r>
              <a:rPr lang="en-US" sz="1200" dirty="0" err="1">
                <a:solidFill>
                  <a:srgbClr val="000000"/>
                </a:solidFill>
                <a:latin typeface="Consolas" panose="020B0609020204030204" pitchFamily="49" charset="0"/>
              </a:rPr>
              <a:t>layerMask</a:t>
            </a:r>
            <a:r>
              <a:rPr lang="en-US" sz="1200" dirty="0">
                <a:solidFill>
                  <a:srgbClr val="000000"/>
                </a:solidFill>
                <a:latin typeface="Consolas" panose="020B0609020204030204" pitchFamily="49" charset="0"/>
              </a:rPr>
              <a:t>);</a:t>
            </a:r>
          </a:p>
          <a:p>
            <a:pPr marL="0" lvl="0" indent="0">
              <a:lnSpc>
                <a:spcPct val="100000"/>
              </a:lnSpc>
              <a:spcBef>
                <a:spcPts val="0"/>
              </a:spcBef>
              <a:buNone/>
            </a:pPr>
            <a:r>
              <a:rPr lang="en-US" sz="1200" dirty="0">
                <a:solidFill>
                  <a:srgbClr val="0000FF"/>
                </a:solidFill>
                <a:latin typeface="Consolas" panose="020B0609020204030204" pitchFamily="49" charset="0"/>
              </a:rPr>
              <a:t>if</a:t>
            </a:r>
            <a:r>
              <a:rPr lang="en-US" sz="1200" dirty="0">
                <a:solidFill>
                  <a:srgbClr val="000000"/>
                </a:solidFill>
                <a:latin typeface="Consolas" panose="020B0609020204030204" pitchFamily="49" charset="0"/>
              </a:rPr>
              <a:t> </a:t>
            </a:r>
            <a:r>
              <a:rPr lang="en-US" sz="1200" dirty="0" smtClean="0">
                <a:solidFill>
                  <a:srgbClr val="000000"/>
                </a:solidFill>
                <a:latin typeface="Consolas" panose="020B0609020204030204" pitchFamily="49" charset="0"/>
              </a:rPr>
              <a:t>(hit)</a:t>
            </a:r>
          </a:p>
          <a:p>
            <a:pPr marL="0" lvl="0" indent="0">
              <a:lnSpc>
                <a:spcPct val="100000"/>
              </a:lnSpc>
              <a:spcBef>
                <a:spcPts val="0"/>
              </a:spcBef>
              <a:buNone/>
            </a:pPr>
            <a:r>
              <a:rPr lang="en-US" sz="1200" dirty="0" smtClean="0">
                <a:solidFill>
                  <a:srgbClr val="000000"/>
                </a:solidFill>
                <a:latin typeface="Consolas" panose="020B0609020204030204" pitchFamily="49" charset="0"/>
              </a:rPr>
              <a:t>{</a:t>
            </a:r>
          </a:p>
          <a:p>
            <a:pPr marL="0" lvl="0" indent="0">
              <a:lnSpc>
                <a:spcPct val="100000"/>
              </a:lnSpc>
              <a:spcBef>
                <a:spcPts val="0"/>
              </a:spcBef>
              <a:buNone/>
            </a:pPr>
            <a:r>
              <a:rPr lang="en-US" sz="1200" dirty="0" smtClean="0">
                <a:solidFill>
                  <a:srgbClr val="000000"/>
                </a:solidFill>
                <a:latin typeface="Consolas" panose="020B0609020204030204" pitchFamily="49" charset="0"/>
              </a:rPr>
              <a:t>    </a:t>
            </a:r>
            <a:r>
              <a:rPr lang="en-US" sz="1200" dirty="0" smtClean="0">
                <a:solidFill>
                  <a:srgbClr val="008000"/>
                </a:solidFill>
                <a:latin typeface="Consolas" panose="020B0609020204030204" pitchFamily="49" charset="0"/>
              </a:rPr>
              <a:t>// </a:t>
            </a:r>
            <a:r>
              <a:rPr lang="en-US" sz="1200" dirty="0" err="1" smtClean="0">
                <a:solidFill>
                  <a:srgbClr val="008000"/>
                </a:solidFill>
                <a:latin typeface="Consolas" panose="020B0609020204030204" pitchFamily="49" charset="0"/>
              </a:rPr>
              <a:t>raycast</a:t>
            </a:r>
            <a:r>
              <a:rPr lang="en-US" sz="1200" dirty="0" smtClean="0">
                <a:solidFill>
                  <a:srgbClr val="008000"/>
                </a:solidFill>
                <a:latin typeface="Consolas" panose="020B0609020204030204" pitchFamily="49" charset="0"/>
              </a:rPr>
              <a:t> the enemy to the ground</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00"/>
                </a:solidFill>
                <a:latin typeface="Consolas" panose="020B0609020204030204" pitchFamily="49" charset="0"/>
              </a:rPr>
              <a:t>    Vector3 </a:t>
            </a:r>
            <a:r>
              <a:rPr lang="en-US" sz="1200" dirty="0" err="1">
                <a:solidFill>
                  <a:srgbClr val="000000"/>
                </a:solidFill>
                <a:latin typeface="Consolas" panose="020B0609020204030204" pitchFamily="49" charset="0"/>
              </a:rPr>
              <a:t>pos</a:t>
            </a:r>
            <a:r>
              <a:rPr lang="en-US" sz="1200" dirty="0">
                <a:solidFill>
                  <a:srgbClr val="000000"/>
                </a:solidFill>
                <a:latin typeface="Consolas" panose="020B0609020204030204" pitchFamily="49" charset="0"/>
              </a:rPr>
              <a:t> = </a:t>
            </a:r>
            <a:r>
              <a:rPr lang="en-US" sz="1200" dirty="0" err="1">
                <a:solidFill>
                  <a:srgbClr val="0000FF"/>
                </a:solidFill>
                <a:latin typeface="Consolas" panose="020B0609020204030204" pitchFamily="49" charset="0"/>
              </a:rPr>
              <a:t>this</a:t>
            </a:r>
            <a:r>
              <a:rPr lang="en-US" sz="1200" dirty="0" err="1">
                <a:solidFill>
                  <a:srgbClr val="000000"/>
                </a:solidFill>
                <a:latin typeface="Consolas" panose="020B0609020204030204" pitchFamily="49" charset="0"/>
              </a:rPr>
              <a:t>.transform.parent.transform.position</a:t>
            </a:r>
            <a:r>
              <a:rPr lang="en-US" sz="1200" dirty="0">
                <a:solidFill>
                  <a:srgbClr val="000000"/>
                </a:solidFill>
                <a:latin typeface="Consolas" panose="020B0609020204030204" pitchFamily="49" charset="0"/>
              </a:rPr>
              <a:t>;</a:t>
            </a:r>
          </a:p>
          <a:p>
            <a:pPr marL="0" lvl="0" indent="0">
              <a:lnSpc>
                <a:spcPct val="100000"/>
              </a:lnSpc>
              <a:spcBef>
                <a:spcPts val="0"/>
              </a:spcBef>
              <a:buNone/>
            </a:pPr>
            <a:r>
              <a:rPr lang="en-US" sz="1200" dirty="0" smtClean="0">
                <a:solidFill>
                  <a:srgbClr val="000000"/>
                </a:solidFill>
                <a:latin typeface="Consolas" panose="020B0609020204030204" pitchFamily="49" charset="0"/>
              </a:rPr>
              <a:t>    </a:t>
            </a:r>
            <a:r>
              <a:rPr lang="en-US" sz="1200" dirty="0" err="1" smtClean="0">
                <a:solidFill>
                  <a:srgbClr val="000000"/>
                </a:solidFill>
                <a:latin typeface="Consolas" panose="020B0609020204030204" pitchFamily="49" charset="0"/>
              </a:rPr>
              <a:t>pos.y</a:t>
            </a:r>
            <a:r>
              <a:rPr lang="en-US" sz="1200" dirty="0" smtClean="0">
                <a:solidFill>
                  <a:srgbClr val="000000"/>
                </a:solidFill>
                <a:latin typeface="Consolas" panose="020B0609020204030204" pitchFamily="49" charset="0"/>
              </a:rPr>
              <a:t> </a:t>
            </a:r>
            <a:r>
              <a:rPr lang="en-US" sz="1200" dirty="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hitInfo.point.y</a:t>
            </a:r>
            <a:r>
              <a:rPr lang="en-US" sz="1200" dirty="0">
                <a:solidFill>
                  <a:srgbClr val="000000"/>
                </a:solidFill>
                <a:latin typeface="Consolas" panose="020B0609020204030204" pitchFamily="49" charset="0"/>
              </a:rPr>
              <a:t>;</a:t>
            </a:r>
          </a:p>
          <a:p>
            <a:pPr marL="0" lvl="0" indent="0">
              <a:lnSpc>
                <a:spcPct val="100000"/>
              </a:lnSpc>
              <a:spcBef>
                <a:spcPts val="0"/>
              </a:spcBef>
              <a:buNone/>
            </a:pPr>
            <a:r>
              <a:rPr lang="en-US" sz="1200" dirty="0" smtClean="0">
                <a:solidFill>
                  <a:srgbClr val="0000FF"/>
                </a:solidFill>
                <a:latin typeface="Consolas" panose="020B0609020204030204" pitchFamily="49" charset="0"/>
              </a:rPr>
              <a:t>    </a:t>
            </a:r>
            <a:r>
              <a:rPr lang="en-US" sz="1200" dirty="0" err="1" smtClean="0">
                <a:solidFill>
                  <a:srgbClr val="0000FF"/>
                </a:solidFill>
                <a:latin typeface="Consolas" panose="020B0609020204030204" pitchFamily="49" charset="0"/>
              </a:rPr>
              <a:t>this</a:t>
            </a:r>
            <a:r>
              <a:rPr lang="en-US" sz="1200" dirty="0" err="1" smtClean="0">
                <a:solidFill>
                  <a:srgbClr val="000000"/>
                </a:solidFill>
                <a:latin typeface="Consolas" panose="020B0609020204030204" pitchFamily="49" charset="0"/>
              </a:rPr>
              <a:t>.transform.parent.transform.position</a:t>
            </a:r>
            <a:r>
              <a:rPr lang="en-US" sz="1200" dirty="0" smtClean="0">
                <a:solidFill>
                  <a:srgbClr val="000000"/>
                </a:solidFill>
                <a:latin typeface="Consolas" panose="020B0609020204030204" pitchFamily="49" charset="0"/>
              </a:rPr>
              <a:t> </a:t>
            </a:r>
            <a:r>
              <a:rPr lang="en-US" sz="1200" dirty="0">
                <a:solidFill>
                  <a:srgbClr val="000000"/>
                </a:solidFill>
                <a:latin typeface="Consolas" panose="020B0609020204030204" pitchFamily="49" charset="0"/>
              </a:rPr>
              <a:t>= </a:t>
            </a:r>
            <a:r>
              <a:rPr lang="en-US" sz="1200" dirty="0" err="1">
                <a:solidFill>
                  <a:srgbClr val="000000"/>
                </a:solidFill>
                <a:latin typeface="Consolas" panose="020B0609020204030204" pitchFamily="49" charset="0"/>
              </a:rPr>
              <a:t>pos</a:t>
            </a:r>
            <a:r>
              <a:rPr lang="en-US" sz="1200" dirty="0">
                <a:solidFill>
                  <a:srgbClr val="000000"/>
                </a:solidFill>
                <a:latin typeface="Consolas" panose="020B0609020204030204" pitchFamily="49" charset="0"/>
              </a:rPr>
              <a:t>;</a:t>
            </a:r>
          </a:p>
          <a:p>
            <a:pPr marL="0" lvl="0" indent="0">
              <a:lnSpc>
                <a:spcPct val="100000"/>
              </a:lnSpc>
              <a:spcBef>
                <a:spcPts val="0"/>
              </a:spcBef>
              <a:buNone/>
            </a:pPr>
            <a:r>
              <a:rPr lang="en-US" sz="1200" dirty="0" smtClean="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shadow.SetActive</a:t>
            </a:r>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true</a:t>
            </a:r>
            <a:r>
              <a:rPr lang="en-US" sz="1200" dirty="0">
                <a:solidFill>
                  <a:srgbClr val="000000"/>
                </a:solidFill>
                <a:latin typeface="Consolas" panose="020B0609020204030204" pitchFamily="49" charset="0"/>
              </a:rPr>
              <a:t>);</a:t>
            </a:r>
          </a:p>
          <a:p>
            <a:pPr marL="0" lvl="0" indent="0">
              <a:lnSpc>
                <a:spcPct val="100000"/>
              </a:lnSpc>
              <a:spcBef>
                <a:spcPts val="0"/>
              </a:spcBef>
              <a:buNone/>
            </a:pPr>
            <a:r>
              <a:rPr lang="en-US" sz="1200" dirty="0" smtClean="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raycastHitPoint</a:t>
            </a:r>
            <a:r>
              <a:rPr lang="en-US" sz="1200" dirty="0">
                <a:solidFill>
                  <a:srgbClr val="000000"/>
                </a:solidFill>
                <a:latin typeface="Consolas" panose="020B0609020204030204" pitchFamily="49" charset="0"/>
              </a:rPr>
              <a:t> = _</a:t>
            </a:r>
            <a:r>
              <a:rPr lang="en-US" sz="1200" dirty="0" err="1">
                <a:solidFill>
                  <a:srgbClr val="000000"/>
                </a:solidFill>
                <a:latin typeface="Consolas" panose="020B0609020204030204" pitchFamily="49" charset="0"/>
              </a:rPr>
              <a:t>hitInfo.point</a:t>
            </a:r>
            <a:r>
              <a:rPr lang="en-US" sz="1200" dirty="0">
                <a:solidFill>
                  <a:srgbClr val="000000"/>
                </a:solidFill>
                <a:latin typeface="Consolas" panose="020B0609020204030204" pitchFamily="49" charset="0"/>
              </a:rPr>
              <a:t> + (_</a:t>
            </a:r>
            <a:r>
              <a:rPr lang="en-US" sz="1200" dirty="0" err="1">
                <a:solidFill>
                  <a:srgbClr val="000000"/>
                </a:solidFill>
                <a:latin typeface="Consolas" panose="020B0609020204030204" pitchFamily="49" charset="0"/>
              </a:rPr>
              <a:t>hitInfo.normal</a:t>
            </a:r>
            <a:r>
              <a:rPr lang="en-US" sz="1200" dirty="0">
                <a:solidFill>
                  <a:srgbClr val="000000"/>
                </a:solidFill>
                <a:latin typeface="Consolas" panose="020B0609020204030204" pitchFamily="49" charset="0"/>
              </a:rPr>
              <a:t> * 0.01f);</a:t>
            </a:r>
          </a:p>
          <a:p>
            <a:pPr marL="0" lvl="0" indent="0">
              <a:lnSpc>
                <a:spcPct val="100000"/>
              </a:lnSpc>
              <a:spcBef>
                <a:spcPts val="0"/>
              </a:spcBef>
              <a:buNone/>
            </a:pPr>
            <a:r>
              <a:rPr lang="en-US" sz="1200" dirty="0" smtClean="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shadow.transform.position</a:t>
            </a:r>
            <a:r>
              <a:rPr lang="en-US" sz="1200" dirty="0">
                <a:solidFill>
                  <a:srgbClr val="000000"/>
                </a:solidFill>
                <a:latin typeface="Consolas" panose="020B0609020204030204" pitchFamily="49" charset="0"/>
              </a:rPr>
              <a:t> = _</a:t>
            </a:r>
            <a:r>
              <a:rPr lang="en-US" sz="1200" dirty="0" err="1">
                <a:solidFill>
                  <a:srgbClr val="000000"/>
                </a:solidFill>
                <a:latin typeface="Consolas" panose="020B0609020204030204" pitchFamily="49" charset="0"/>
              </a:rPr>
              <a:t>raycastHitPoint</a:t>
            </a:r>
            <a:r>
              <a:rPr lang="en-US" sz="1200" dirty="0">
                <a:solidFill>
                  <a:srgbClr val="000000"/>
                </a:solidFill>
                <a:latin typeface="Consolas" panose="020B0609020204030204" pitchFamily="49" charset="0"/>
              </a:rPr>
              <a:t>;</a:t>
            </a:r>
          </a:p>
          <a:p>
            <a:pPr marL="0" lvl="0" indent="0">
              <a:lnSpc>
                <a:spcPct val="100000"/>
              </a:lnSpc>
              <a:spcBef>
                <a:spcPts val="0"/>
              </a:spcBef>
              <a:buNone/>
            </a:pP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8000"/>
                </a:solidFill>
                <a:latin typeface="Consolas" panose="020B0609020204030204" pitchFamily="49" charset="0"/>
              </a:rPr>
              <a:t>    // </a:t>
            </a:r>
            <a:r>
              <a:rPr lang="en-US" sz="1200" dirty="0">
                <a:solidFill>
                  <a:srgbClr val="008000"/>
                </a:solidFill>
                <a:latin typeface="Consolas" panose="020B0609020204030204" pitchFamily="49" charset="0"/>
              </a:rPr>
              <a:t>set the rotation so the shadow is perpendicular to the ground</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8000"/>
                </a:solidFill>
                <a:latin typeface="Consolas" panose="020B0609020204030204" pitchFamily="49" charset="0"/>
              </a:rPr>
              <a:t>    // </a:t>
            </a:r>
            <a:r>
              <a:rPr lang="en-US" sz="1200" dirty="0">
                <a:solidFill>
                  <a:srgbClr val="008000"/>
                </a:solidFill>
                <a:latin typeface="Consolas" panose="020B0609020204030204" pitchFamily="49" charset="0"/>
              </a:rPr>
              <a:t>by default the quad is </a:t>
            </a:r>
            <a:r>
              <a:rPr lang="en-US" sz="1200" dirty="0" err="1">
                <a:solidFill>
                  <a:srgbClr val="008000"/>
                </a:solidFill>
                <a:latin typeface="Consolas" panose="020B0609020204030204" pitchFamily="49" charset="0"/>
              </a:rPr>
              <a:t>billboarded</a:t>
            </a:r>
            <a:r>
              <a:rPr lang="en-US" sz="1200" dirty="0">
                <a:solidFill>
                  <a:srgbClr val="008000"/>
                </a:solidFill>
                <a:latin typeface="Consolas" panose="020B0609020204030204" pitchFamily="49" charset="0"/>
              </a:rPr>
              <a:t> and facing away from the camera</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8000"/>
                </a:solidFill>
                <a:latin typeface="Consolas" panose="020B0609020204030204" pitchFamily="49" charset="0"/>
              </a:rPr>
              <a:t>    // </a:t>
            </a:r>
            <a:r>
              <a:rPr lang="en-US" sz="1200" dirty="0">
                <a:solidFill>
                  <a:srgbClr val="008000"/>
                </a:solidFill>
                <a:latin typeface="Consolas" panose="020B0609020204030204" pitchFamily="49" charset="0"/>
              </a:rPr>
              <a:t>we need to rotate so it lays on the ground</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8000"/>
                </a:solidFill>
                <a:latin typeface="Consolas" panose="020B0609020204030204" pitchFamily="49" charset="0"/>
              </a:rPr>
              <a:t>    // </a:t>
            </a:r>
            <a:r>
              <a:rPr lang="en-US" sz="1200" dirty="0">
                <a:solidFill>
                  <a:srgbClr val="008000"/>
                </a:solidFill>
                <a:latin typeface="Consolas" panose="020B0609020204030204" pitchFamily="49" charset="0"/>
              </a:rPr>
              <a:t>the forward vector ends up pointing down</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8000"/>
                </a:solidFill>
                <a:latin typeface="Consolas" panose="020B0609020204030204" pitchFamily="49" charset="0"/>
              </a:rPr>
              <a:t>    // </a:t>
            </a:r>
            <a:r>
              <a:rPr lang="en-US" sz="1200" dirty="0">
                <a:solidFill>
                  <a:srgbClr val="008000"/>
                </a:solidFill>
                <a:latin typeface="Consolas" panose="020B0609020204030204" pitchFamily="49" charset="0"/>
              </a:rPr>
              <a:t>and the up vector is pointing away from the camera</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FF"/>
                </a:solidFill>
                <a:latin typeface="Consolas" panose="020B0609020204030204" pitchFamily="49" charset="0"/>
              </a:rPr>
              <a:t>    if</a:t>
            </a:r>
            <a:r>
              <a:rPr lang="en-US" sz="1200" dirty="0" smtClean="0">
                <a:solidFill>
                  <a:srgbClr val="000000"/>
                </a:solidFill>
                <a:latin typeface="Consolas" panose="020B0609020204030204" pitchFamily="49" charset="0"/>
              </a:rPr>
              <a:t> </a:t>
            </a:r>
            <a:r>
              <a:rPr lang="en-US" sz="1200" dirty="0">
                <a:solidFill>
                  <a:srgbClr val="000000"/>
                </a:solidFill>
                <a:latin typeface="Consolas" panose="020B0609020204030204" pitchFamily="49" charset="0"/>
              </a:rPr>
              <a:t>(</a:t>
            </a:r>
            <a:r>
              <a:rPr lang="en-US" sz="1200" dirty="0" err="1">
                <a:solidFill>
                  <a:srgbClr val="000000"/>
                </a:solidFill>
                <a:latin typeface="Consolas" panose="020B0609020204030204" pitchFamily="49" charset="0"/>
              </a:rPr>
              <a:t>transform.parent.transform.localScale.z</a:t>
            </a:r>
            <a:r>
              <a:rPr lang="en-US" sz="1200" dirty="0">
                <a:solidFill>
                  <a:srgbClr val="000000"/>
                </a:solidFill>
                <a:latin typeface="Consolas" panose="020B0609020204030204" pitchFamily="49" charset="0"/>
              </a:rPr>
              <a:t> &lt; 0f</a:t>
            </a:r>
            <a:r>
              <a:rPr lang="en-US" sz="1200" dirty="0" smtClean="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shadow.transform.rotation</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Quaternion.LookRotation</a:t>
            </a:r>
            <a:r>
              <a:rPr lang="en-US" sz="1200" dirty="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hitInfo.normal</a:t>
            </a:r>
            <a:r>
              <a:rPr lang="en-US" sz="1200" dirty="0">
                <a:solidFill>
                  <a:srgbClr val="000000"/>
                </a:solidFill>
                <a:latin typeface="Consolas" panose="020B0609020204030204" pitchFamily="49" charset="0"/>
              </a:rPr>
              <a:t>, Vector3.back</a:t>
            </a:r>
            <a:r>
              <a:rPr lang="en-US" sz="1200" dirty="0" smtClean="0">
                <a:solidFill>
                  <a:srgbClr val="000000"/>
                </a:solidFill>
                <a:latin typeface="Consolas" panose="020B0609020204030204" pitchFamily="49" charset="0"/>
              </a:rPr>
              <a:t>);</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FF"/>
                </a:solidFill>
                <a:latin typeface="Consolas" panose="020B0609020204030204" pitchFamily="49" charset="0"/>
              </a:rPr>
              <a:t>    else</a:t>
            </a:r>
            <a:r>
              <a:rPr lang="en-US" sz="1200" dirty="0" smtClean="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shadow.transform.rotation</a:t>
            </a:r>
            <a:r>
              <a:rPr lang="en-US" sz="1200" dirty="0">
                <a:solidFill>
                  <a:srgbClr val="000000"/>
                </a:solidFill>
                <a:latin typeface="Consolas" panose="020B0609020204030204" pitchFamily="49" charset="0"/>
              </a:rPr>
              <a:t> = </a:t>
            </a:r>
            <a:r>
              <a:rPr lang="en-US" sz="1200" dirty="0" err="1">
                <a:solidFill>
                  <a:srgbClr val="000000"/>
                </a:solidFill>
                <a:latin typeface="Consolas" panose="020B0609020204030204" pitchFamily="49" charset="0"/>
              </a:rPr>
              <a:t>Quaternion.LookRotation</a:t>
            </a:r>
            <a:r>
              <a:rPr lang="en-US" sz="1200" dirty="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hitInfo.normal</a:t>
            </a:r>
            <a:r>
              <a:rPr lang="en-US" sz="1200" dirty="0">
                <a:solidFill>
                  <a:srgbClr val="000000"/>
                </a:solidFill>
                <a:latin typeface="Consolas" panose="020B0609020204030204" pitchFamily="49" charset="0"/>
              </a:rPr>
              <a:t>, Vector3.forward</a:t>
            </a:r>
            <a:r>
              <a:rPr lang="en-US" sz="1200" dirty="0" smtClean="0">
                <a:solidFill>
                  <a:srgbClr val="000000"/>
                </a:solidFill>
                <a:latin typeface="Consolas" panose="020B0609020204030204" pitchFamily="49" charset="0"/>
              </a:rPr>
              <a:t>);</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00"/>
                </a:solidFill>
                <a:latin typeface="Consolas" panose="020B0609020204030204" pitchFamily="49" charset="0"/>
              </a:rPr>
              <a:t>}</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FF"/>
                </a:solidFill>
                <a:latin typeface="Consolas" panose="020B0609020204030204" pitchFamily="49" charset="0"/>
              </a:rPr>
              <a:t>else</a:t>
            </a:r>
            <a:endParaRPr lang="en-US" sz="1200" dirty="0">
              <a:solidFill>
                <a:srgbClr val="000000"/>
              </a:solidFill>
              <a:latin typeface="Consolas" panose="020B0609020204030204" pitchFamily="49" charset="0"/>
            </a:endParaRPr>
          </a:p>
          <a:p>
            <a:pPr marL="0" lvl="0" indent="0">
              <a:lnSpc>
                <a:spcPct val="100000"/>
              </a:lnSpc>
              <a:spcBef>
                <a:spcPts val="0"/>
              </a:spcBef>
              <a:buNone/>
            </a:pPr>
            <a:r>
              <a:rPr lang="en-US" sz="1200" dirty="0" smtClean="0">
                <a:solidFill>
                  <a:srgbClr val="000000"/>
                </a:solidFill>
                <a:latin typeface="Consolas" panose="020B0609020204030204" pitchFamily="49" charset="0"/>
              </a:rPr>
              <a:t>    _</a:t>
            </a:r>
            <a:r>
              <a:rPr lang="en-US" sz="1200" dirty="0" err="1">
                <a:solidFill>
                  <a:srgbClr val="000000"/>
                </a:solidFill>
                <a:latin typeface="Consolas" panose="020B0609020204030204" pitchFamily="49" charset="0"/>
              </a:rPr>
              <a:t>shadow.SetActive</a:t>
            </a:r>
            <a:r>
              <a:rPr lang="en-US" sz="1200" dirty="0">
                <a:solidFill>
                  <a:srgbClr val="000000"/>
                </a:solidFill>
                <a:latin typeface="Consolas" panose="020B0609020204030204" pitchFamily="49" charset="0"/>
              </a:rPr>
              <a:t> (</a:t>
            </a:r>
            <a:r>
              <a:rPr lang="en-US" sz="1200" dirty="0">
                <a:solidFill>
                  <a:srgbClr val="0000FF"/>
                </a:solidFill>
                <a:latin typeface="Consolas" panose="020B0609020204030204" pitchFamily="49" charset="0"/>
              </a:rPr>
              <a:t>false</a:t>
            </a:r>
            <a:r>
              <a:rPr lang="en-US" sz="1200" dirty="0" smtClean="0">
                <a:solidFill>
                  <a:srgbClr val="000000"/>
                </a:solidFill>
                <a:latin typeface="Consolas" panose="020B0609020204030204" pitchFamily="49" charset="0"/>
              </a:rPr>
              <a:t>);</a:t>
            </a:r>
            <a:endParaRPr lang="en-US" sz="1200" dirty="0">
              <a:solidFill>
                <a:srgbClr val="000000"/>
              </a:solidFill>
              <a:latin typeface="Consolas" panose="020B0609020204030204" pitchFamily="49" charset="0"/>
            </a:endParaRPr>
          </a:p>
        </p:txBody>
      </p:sp>
      <p:sp>
        <p:nvSpPr>
          <p:cNvPr id="4" name="Slide Number Placeholder 3"/>
          <p:cNvSpPr>
            <a:spLocks noGrp="1"/>
          </p:cNvSpPr>
          <p:nvPr>
            <p:ph type="sldNum" sz="quarter" idx="12"/>
          </p:nvPr>
        </p:nvSpPr>
        <p:spPr/>
        <p:txBody>
          <a:bodyPr/>
          <a:lstStyle/>
          <a:p>
            <a:fld id="{5962697A-6C97-4252-9758-8503965A36F3}" type="slidenum">
              <a:rPr lang="en-US" smtClean="0"/>
              <a:t>14</a:t>
            </a:fld>
            <a:endParaRPr lang="en-US"/>
          </a:p>
        </p:txBody>
      </p:sp>
      <p:grpSp>
        <p:nvGrpSpPr>
          <p:cNvPr id="5" name="Group 4"/>
          <p:cNvGrpSpPr/>
          <p:nvPr/>
        </p:nvGrpSpPr>
        <p:grpSpPr>
          <a:xfrm>
            <a:off x="6871855" y="545622"/>
            <a:ext cx="4844146" cy="948230"/>
            <a:chOff x="6871855" y="545622"/>
            <a:chExt cx="4844146" cy="948230"/>
          </a:xfrm>
        </p:grpSpPr>
        <p:grpSp>
          <p:nvGrpSpPr>
            <p:cNvPr id="6" name="Group 5"/>
            <p:cNvGrpSpPr/>
            <p:nvPr/>
          </p:nvGrpSpPr>
          <p:grpSpPr>
            <a:xfrm>
              <a:off x="6871855" y="675128"/>
              <a:ext cx="4833080" cy="818724"/>
              <a:chOff x="6871855" y="675128"/>
              <a:chExt cx="4833080" cy="818724"/>
            </a:xfrm>
          </p:grpSpPr>
          <p:pic>
            <p:nvPicPr>
              <p:cNvPr id="11" name="Picture 10"/>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12" name="Group 11"/>
              <p:cNvGrpSpPr/>
              <p:nvPr/>
            </p:nvGrpSpPr>
            <p:grpSpPr>
              <a:xfrm>
                <a:off x="6958567" y="1232386"/>
                <a:ext cx="1188720" cy="261466"/>
                <a:chOff x="9097613" y="2803479"/>
                <a:chExt cx="1829711" cy="1394315"/>
              </a:xfrm>
            </p:grpSpPr>
            <p:sp>
              <p:nvSpPr>
                <p:cNvPr id="20" name="Freeform 19"/>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Freeform 20"/>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3" name="Group 12"/>
              <p:cNvGrpSpPr/>
              <p:nvPr/>
            </p:nvGrpSpPr>
            <p:grpSpPr>
              <a:xfrm>
                <a:off x="8146098" y="819650"/>
                <a:ext cx="1188720" cy="665242"/>
                <a:chOff x="9097607" y="2803479"/>
                <a:chExt cx="1829710" cy="1394315"/>
              </a:xfrm>
            </p:grpSpPr>
            <p:sp>
              <p:nvSpPr>
                <p:cNvPr id="18" name="Freeform 17"/>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Freeform 18"/>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4" name="Group 13"/>
              <p:cNvGrpSpPr/>
              <p:nvPr/>
            </p:nvGrpSpPr>
            <p:grpSpPr>
              <a:xfrm flipH="1">
                <a:off x="10516215" y="844115"/>
                <a:ext cx="1188720" cy="640684"/>
                <a:chOff x="9097610" y="2803479"/>
                <a:chExt cx="1829711" cy="1394315"/>
              </a:xfrm>
            </p:grpSpPr>
            <p:sp>
              <p:nvSpPr>
                <p:cNvPr id="16" name="Freeform 15"/>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 name="Freeform 16"/>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5" name="Freeform 14"/>
              <p:cNvSpPr/>
              <p:nvPr/>
            </p:nvSpPr>
            <p:spPr>
              <a:xfrm>
                <a:off x="9335276" y="856239"/>
                <a:ext cx="1180939" cy="63107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pic>
          <p:nvPicPr>
            <p:cNvPr id="7" name="Picture 6"/>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920448" y="960478"/>
              <a:ext cx="219514" cy="291169"/>
            </a:xfrm>
            <a:prstGeom prst="rect">
              <a:avLst/>
            </a:prstGeom>
          </p:spPr>
        </p:pic>
        <p:pic>
          <p:nvPicPr>
            <p:cNvPr id="9" name="Picture 8"/>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11496487" y="814894"/>
              <a:ext cx="219514" cy="291169"/>
            </a:xfrm>
            <a:prstGeom prst="rect">
              <a:avLst/>
            </a:prstGeom>
          </p:spPr>
        </p:pic>
        <p:pic>
          <p:nvPicPr>
            <p:cNvPr id="10" name="Picture 9"/>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9121440" y="545622"/>
              <a:ext cx="219514" cy="291169"/>
            </a:xfrm>
            <a:prstGeom prst="rect">
              <a:avLst/>
            </a:prstGeom>
          </p:spPr>
        </p:pic>
      </p:grpSp>
    </p:spTree>
    <p:extLst>
      <p:ext uri="{BB962C8B-B14F-4D97-AF65-F5344CB8AC3E}">
        <p14:creationId xmlns:p14="http://schemas.microsoft.com/office/powerpoint/2010/main" val="1472479245"/>
      </p:ext>
    </p:extLst>
  </p:cSld>
  <p:clrMapOvr>
    <a:masterClrMapping/>
  </p:clrMapOvr>
  <mc:AlternateContent xmlns:mc="http://schemas.openxmlformats.org/markup-compatibility/2006" xmlns:p14="http://schemas.microsoft.com/office/powerpoint/2010/main">
    <mc:Choice Requires="p14">
      <p:transition spd="slow" p14:dur="2000" advTm="128683"/>
    </mc:Choice>
    <mc:Fallback xmlns="">
      <p:transition spd="slow" advTm="12868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Difficulty Progression</a:t>
            </a:r>
            <a:endParaRPr lang="en-US" dirty="0"/>
          </a:p>
        </p:txBody>
      </p:sp>
      <p:sp>
        <p:nvSpPr>
          <p:cNvPr id="3" name="Content Placeholder 2"/>
          <p:cNvSpPr>
            <a:spLocks noGrp="1"/>
          </p:cNvSpPr>
          <p:nvPr>
            <p:ph idx="1"/>
          </p:nvPr>
        </p:nvSpPr>
        <p:spPr/>
        <p:txBody>
          <a:bodyPr/>
          <a:lstStyle/>
          <a:p>
            <a:r>
              <a:rPr lang="en-US" dirty="0"/>
              <a:t>Weighted entity library</a:t>
            </a:r>
          </a:p>
          <a:p>
            <a:pPr lvl="1"/>
            <a:r>
              <a:rPr lang="en-US" dirty="0" smtClean="0"/>
              <a:t>Who shows up most?</a:t>
            </a:r>
            <a:endParaRPr lang="en-US" dirty="0"/>
          </a:p>
          <a:p>
            <a:r>
              <a:rPr lang="en-US" dirty="0"/>
              <a:t>Regions </a:t>
            </a:r>
            <a:r>
              <a:rPr lang="en-US" dirty="0" smtClean="0"/>
              <a:t>(range + </a:t>
            </a:r>
            <a:r>
              <a:rPr lang="en-US" dirty="0"/>
              <a:t>overlap</a:t>
            </a:r>
            <a:r>
              <a:rPr lang="en-US" dirty="0" smtClean="0"/>
              <a:t>)</a:t>
            </a:r>
          </a:p>
          <a:p>
            <a:pPr lvl="1"/>
            <a:r>
              <a:rPr lang="en-US" dirty="0" smtClean="0"/>
              <a:t>Pacing and tutorial</a:t>
            </a:r>
            <a:endParaRPr lang="en-US" dirty="0"/>
          </a:p>
        </p:txBody>
      </p:sp>
      <p:sp>
        <p:nvSpPr>
          <p:cNvPr id="7" name="Slide Number Placeholder 6"/>
          <p:cNvSpPr>
            <a:spLocks noGrp="1"/>
          </p:cNvSpPr>
          <p:nvPr>
            <p:ph type="sldNum" sz="quarter" idx="12"/>
          </p:nvPr>
        </p:nvSpPr>
        <p:spPr/>
        <p:txBody>
          <a:bodyPr/>
          <a:lstStyle/>
          <a:p>
            <a:fld id="{5962697A-6C97-4252-9758-8503965A36F3}" type="slidenum">
              <a:rPr lang="en-US" smtClean="0"/>
              <a:t>15</a:t>
            </a:fld>
            <a:endParaRPr lang="en-US"/>
          </a:p>
        </p:txBody>
      </p:sp>
      <p:sp>
        <p:nvSpPr>
          <p:cNvPr id="6" name="Rectangle 5"/>
          <p:cNvSpPr/>
          <p:nvPr/>
        </p:nvSpPr>
        <p:spPr>
          <a:xfrm>
            <a:off x="183489" y="6363635"/>
            <a:ext cx="11490037" cy="75570"/>
          </a:xfrm>
          <a:prstGeom prst="rect">
            <a:avLst/>
          </a:prstGeom>
          <a:solidFill>
            <a:srgbClr val="C666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Left Brace 9"/>
          <p:cNvSpPr/>
          <p:nvPr/>
        </p:nvSpPr>
        <p:spPr>
          <a:xfrm rot="5400000">
            <a:off x="1876507" y="4232855"/>
            <a:ext cx="118380" cy="2697397"/>
          </a:xfrm>
          <a:prstGeom prst="leftBrace">
            <a:avLst>
              <a:gd name="adj1" fmla="val 3796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Left Brace 10"/>
          <p:cNvSpPr/>
          <p:nvPr/>
        </p:nvSpPr>
        <p:spPr>
          <a:xfrm rot="5400000">
            <a:off x="4307478" y="3364552"/>
            <a:ext cx="128134" cy="2942651"/>
          </a:xfrm>
          <a:prstGeom prst="leftBrace">
            <a:avLst>
              <a:gd name="adj1" fmla="val 3796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Left Brace 11"/>
          <p:cNvSpPr/>
          <p:nvPr/>
        </p:nvSpPr>
        <p:spPr>
          <a:xfrm rot="5400000">
            <a:off x="6969374" y="3861774"/>
            <a:ext cx="156011" cy="3401931"/>
          </a:xfrm>
          <a:prstGeom prst="leftBrace">
            <a:avLst>
              <a:gd name="adj1" fmla="val 3796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Left Brace 12"/>
          <p:cNvSpPr/>
          <p:nvPr/>
        </p:nvSpPr>
        <p:spPr>
          <a:xfrm rot="5400000">
            <a:off x="9813791" y="3375245"/>
            <a:ext cx="128135" cy="2942651"/>
          </a:xfrm>
          <a:prstGeom prst="leftBrace">
            <a:avLst>
              <a:gd name="adj1" fmla="val 3796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10249623" y="4035599"/>
            <a:ext cx="1471370" cy="745016"/>
          </a:xfrm>
          <a:prstGeom prst="rect">
            <a:avLst/>
          </a:prstGeom>
        </p:spPr>
      </p:pic>
      <p:pic>
        <p:nvPicPr>
          <p:cNvPr id="15" name="Picture 14"/>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1592249" y="4610922"/>
            <a:ext cx="576279" cy="764391"/>
          </a:xfrm>
          <a:prstGeom prst="rect">
            <a:avLst/>
          </a:prstGeom>
        </p:spPr>
      </p:pic>
      <p:pic>
        <p:nvPicPr>
          <p:cNvPr id="8" name="Picture 7"/>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7272970" y="4511910"/>
            <a:ext cx="823208" cy="962417"/>
          </a:xfrm>
          <a:prstGeom prst="rect">
            <a:avLst/>
          </a:prstGeom>
        </p:spPr>
      </p:pic>
      <p:pic>
        <p:nvPicPr>
          <p:cNvPr id="31" name="Picture 30"/>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727208" y="3946740"/>
            <a:ext cx="576279" cy="764391"/>
          </a:xfrm>
          <a:prstGeom prst="rect">
            <a:avLst/>
          </a:prstGeom>
        </p:spPr>
      </p:pic>
      <p:pic>
        <p:nvPicPr>
          <p:cNvPr id="32" name="Picture 31"/>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4255128" y="3932834"/>
            <a:ext cx="747959" cy="768096"/>
          </a:xfrm>
          <a:prstGeom prst="rect">
            <a:avLst/>
          </a:prstGeom>
        </p:spPr>
      </p:pic>
      <p:pic>
        <p:nvPicPr>
          <p:cNvPr id="37" name="Picture 36"/>
          <p:cNvPicPr>
            <a:picLocks noChangeAspect="1"/>
          </p:cNvPicPr>
          <p:nvPr/>
        </p:nvPicPr>
        <p:blipFill rotWithShape="1">
          <a:blip r:embed="rId7"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6719824" y="4681917"/>
            <a:ext cx="571993" cy="768096"/>
          </a:xfrm>
          <a:prstGeom prst="rect">
            <a:avLst/>
          </a:prstGeom>
        </p:spPr>
      </p:pic>
      <p:pic>
        <p:nvPicPr>
          <p:cNvPr id="38" name="Picture 37"/>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9536627" y="3770246"/>
            <a:ext cx="823208" cy="962417"/>
          </a:xfrm>
          <a:prstGeom prst="rect">
            <a:avLst/>
          </a:prstGeom>
        </p:spPr>
      </p:pic>
      <p:pic>
        <p:nvPicPr>
          <p:cNvPr id="40" name="Picture 39"/>
          <p:cNvPicPr>
            <a:picLocks noChangeAspect="1"/>
          </p:cNvPicPr>
          <p:nvPr/>
        </p:nvPicPr>
        <p:blipFill rotWithShape="1">
          <a:blip r:embed="rId7"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8983481" y="3940253"/>
            <a:ext cx="571993" cy="768096"/>
          </a:xfrm>
          <a:prstGeom prst="rect">
            <a:avLst/>
          </a:prstGeom>
        </p:spPr>
      </p:pic>
      <p:cxnSp>
        <p:nvCxnSpPr>
          <p:cNvPr id="42" name="Straight Connector 41"/>
          <p:cNvCxnSpPr/>
          <p:nvPr/>
        </p:nvCxnSpPr>
        <p:spPr>
          <a:xfrm>
            <a:off x="2900219" y="4935762"/>
            <a:ext cx="0" cy="1420588"/>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838254" y="4935762"/>
            <a:ext cx="4617" cy="1420588"/>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406533" y="4890715"/>
            <a:ext cx="4616" cy="1465635"/>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49184" y="4890715"/>
            <a:ext cx="0" cy="1472920"/>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5976481" y="4667951"/>
            <a:ext cx="747959" cy="768096"/>
          </a:xfrm>
          <a:prstGeom prst="rect">
            <a:avLst/>
          </a:prstGeom>
        </p:spPr>
      </p:pic>
      <p:pic>
        <p:nvPicPr>
          <p:cNvPr id="48" name="Picture 47"/>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8235522" y="3975837"/>
            <a:ext cx="747959" cy="768096"/>
          </a:xfrm>
          <a:prstGeom prst="rect">
            <a:avLst/>
          </a:prstGeom>
        </p:spPr>
      </p:pic>
      <p:cxnSp>
        <p:nvCxnSpPr>
          <p:cNvPr id="29" name="Straight Connector 28"/>
          <p:cNvCxnSpPr/>
          <p:nvPr/>
        </p:nvCxnSpPr>
        <p:spPr>
          <a:xfrm flipH="1">
            <a:off x="579261" y="5658328"/>
            <a:ext cx="7738" cy="715606"/>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270847" y="5661100"/>
            <a:ext cx="7738" cy="715606"/>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325750" y="5658328"/>
            <a:ext cx="7738" cy="715606"/>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734396" y="5657542"/>
            <a:ext cx="7738" cy="715606"/>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8"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53291" y="5522362"/>
            <a:ext cx="1079856" cy="894441"/>
          </a:xfrm>
          <a:prstGeom prst="rect">
            <a:avLst/>
          </a:prstGeom>
        </p:spPr>
      </p:pic>
      <p:grpSp>
        <p:nvGrpSpPr>
          <p:cNvPr id="67" name="Group 66"/>
          <p:cNvGrpSpPr/>
          <p:nvPr/>
        </p:nvGrpSpPr>
        <p:grpSpPr>
          <a:xfrm>
            <a:off x="6871855" y="545622"/>
            <a:ext cx="4844146" cy="948230"/>
            <a:chOff x="6871855" y="545622"/>
            <a:chExt cx="4844146" cy="948230"/>
          </a:xfrm>
        </p:grpSpPr>
        <p:grpSp>
          <p:nvGrpSpPr>
            <p:cNvPr id="79" name="Group 78"/>
            <p:cNvGrpSpPr/>
            <p:nvPr/>
          </p:nvGrpSpPr>
          <p:grpSpPr>
            <a:xfrm>
              <a:off x="6871855" y="675128"/>
              <a:ext cx="4833080" cy="818724"/>
              <a:chOff x="6871855" y="675128"/>
              <a:chExt cx="4833080" cy="818724"/>
            </a:xfrm>
          </p:grpSpPr>
          <p:pic>
            <p:nvPicPr>
              <p:cNvPr id="83" name="Picture 82"/>
              <p:cNvPicPr>
                <a:picLocks noChangeAspect="1"/>
              </p:cNvPicPr>
              <p:nvPr/>
            </p:nvPicPr>
            <p:blipFill rotWithShape="1">
              <a:blip r:embed="rId9"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84" name="Group 83"/>
              <p:cNvGrpSpPr/>
              <p:nvPr/>
            </p:nvGrpSpPr>
            <p:grpSpPr>
              <a:xfrm>
                <a:off x="6958567" y="1232386"/>
                <a:ext cx="1188720" cy="261466"/>
                <a:chOff x="9097613" y="2803479"/>
                <a:chExt cx="1829711" cy="1394315"/>
              </a:xfrm>
            </p:grpSpPr>
            <p:sp>
              <p:nvSpPr>
                <p:cNvPr id="92" name="Freeform 91"/>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3" name="Freeform 92"/>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85" name="Group 84"/>
              <p:cNvGrpSpPr/>
              <p:nvPr/>
            </p:nvGrpSpPr>
            <p:grpSpPr>
              <a:xfrm>
                <a:off x="8146098" y="819650"/>
                <a:ext cx="1188720" cy="665242"/>
                <a:chOff x="9097607" y="2803479"/>
                <a:chExt cx="1829710" cy="1394315"/>
              </a:xfrm>
            </p:grpSpPr>
            <p:sp>
              <p:nvSpPr>
                <p:cNvPr id="90" name="Freeform 89"/>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1" name="Freeform 90"/>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86" name="Group 85"/>
              <p:cNvGrpSpPr/>
              <p:nvPr/>
            </p:nvGrpSpPr>
            <p:grpSpPr>
              <a:xfrm flipH="1">
                <a:off x="10516215" y="844115"/>
                <a:ext cx="1188720" cy="640684"/>
                <a:chOff x="9097610" y="2803479"/>
                <a:chExt cx="1829711" cy="1394315"/>
              </a:xfrm>
            </p:grpSpPr>
            <p:sp>
              <p:nvSpPr>
                <p:cNvPr id="88" name="Freeform 87"/>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9" name="Freeform 88"/>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87" name="Freeform 86"/>
              <p:cNvSpPr/>
              <p:nvPr/>
            </p:nvSpPr>
            <p:spPr>
              <a:xfrm>
                <a:off x="9335276" y="856239"/>
                <a:ext cx="1180939" cy="63107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pic>
          <p:nvPicPr>
            <p:cNvPr id="80" name="Picture 79"/>
            <p:cNvPicPr>
              <a:picLocks noChangeAspect="1"/>
            </p:cNvPicPr>
            <p:nvPr/>
          </p:nvPicPr>
          <p:blipFill rotWithShape="1">
            <a:blip r:embed="rId10"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920448" y="960478"/>
              <a:ext cx="219514" cy="291169"/>
            </a:xfrm>
            <a:prstGeom prst="rect">
              <a:avLst/>
            </a:prstGeom>
          </p:spPr>
        </p:pic>
        <p:pic>
          <p:nvPicPr>
            <p:cNvPr id="81" name="Picture 80"/>
            <p:cNvPicPr>
              <a:picLocks noChangeAspect="1"/>
            </p:cNvPicPr>
            <p:nvPr/>
          </p:nvPicPr>
          <p:blipFill rotWithShape="1">
            <a:blip r:embed="rId10"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11496487" y="814894"/>
              <a:ext cx="219514" cy="291169"/>
            </a:xfrm>
            <a:prstGeom prst="rect">
              <a:avLst/>
            </a:prstGeom>
          </p:spPr>
        </p:pic>
        <p:pic>
          <p:nvPicPr>
            <p:cNvPr id="82" name="Picture 81"/>
            <p:cNvPicPr>
              <a:picLocks noChangeAspect="1"/>
            </p:cNvPicPr>
            <p:nvPr/>
          </p:nvPicPr>
          <p:blipFill rotWithShape="1">
            <a:blip r:embed="rId10"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9121440" y="545622"/>
              <a:ext cx="219514" cy="291169"/>
            </a:xfrm>
            <a:prstGeom prst="rect">
              <a:avLst/>
            </a:prstGeom>
          </p:spPr>
        </p:pic>
      </p:grpSp>
    </p:spTree>
    <p:extLst>
      <p:ext uri="{BB962C8B-B14F-4D97-AF65-F5344CB8AC3E}">
        <p14:creationId xmlns:p14="http://schemas.microsoft.com/office/powerpoint/2010/main" val="3268189323"/>
      </p:ext>
    </p:extLst>
  </p:cSld>
  <p:clrMapOvr>
    <a:masterClrMapping/>
  </p:clrMapOvr>
  <mc:AlternateContent xmlns:mc="http://schemas.openxmlformats.org/markup-compatibility/2006" xmlns:p14="http://schemas.microsoft.com/office/powerpoint/2010/main">
    <mc:Choice Requires="p14">
      <p:transition spd="slow" p14:dur="2000" advTm="76685"/>
    </mc:Choice>
    <mc:Fallback xmlns="">
      <p:transition spd="slow" advTm="7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remove" nodeType="withEffect">
                                  <p:stCondLst>
                                    <p:cond delay="0"/>
                                  </p:stCondLst>
                                  <p:childTnLst>
                                    <p:animMotion origin="layout" path="M 2.70833E-6 -3.7037E-7 L 0.69739 -0.00255 " pathEditMode="relative" rAng="0" ptsTypes="AA">
                                      <p:cBhvr>
                                        <p:cTn id="6" dur="3000" fill="hold"/>
                                        <p:tgtEl>
                                          <p:spTgt spid="28"/>
                                        </p:tgtEl>
                                        <p:attrNameLst>
                                          <p:attrName>ppt_x</p:attrName>
                                          <p:attrName>ppt_y</p:attrName>
                                        </p:attrNameLst>
                                      </p:cBhvr>
                                      <p:rCtr x="34870"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Choose Region</a:t>
            </a:r>
            <a:endParaRPr lang="en-US" dirty="0"/>
          </a:p>
        </p:txBody>
      </p:sp>
      <p:sp>
        <p:nvSpPr>
          <p:cNvPr id="6" name="Content Placeholder 5"/>
          <p:cNvSpPr>
            <a:spLocks noGrp="1"/>
          </p:cNvSpPr>
          <p:nvPr>
            <p:ph sz="half" idx="1"/>
          </p:nvPr>
        </p:nvSpPr>
        <p:spPr/>
        <p:txBody>
          <a:bodyPr>
            <a:normAutofit fontScale="25000" lnSpcReduction="20000"/>
          </a:bodyPr>
          <a:lstStyle/>
          <a:p>
            <a:pPr marL="0" indent="0">
              <a:lnSpc>
                <a:spcPct val="120000"/>
              </a:lnSpc>
              <a:spcBef>
                <a:spcPts val="0"/>
              </a:spcBef>
              <a:buNone/>
            </a:pPr>
            <a:r>
              <a:rPr lang="en-US" dirty="0" smtClean="0">
                <a:solidFill>
                  <a:srgbClr val="008000"/>
                </a:solidFill>
                <a:latin typeface="Consolas" panose="020B0609020204030204" pitchFamily="49" charset="0"/>
              </a:rPr>
              <a:t>// on Awake()</a:t>
            </a: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parse all the actors to figure out which ones we can use on the ribbon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8000"/>
                </a:solidFill>
                <a:latin typeface="Consolas" panose="020B0609020204030204" pitchFamily="49" charset="0"/>
              </a:rPr>
              <a:t>// calculate weights along the way (we don't care about over-allocating for this array)</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0000"/>
                </a:solidFill>
                <a:latin typeface="Consolas" panose="020B0609020204030204" pitchFamily="49" charset="0"/>
              </a:rPr>
              <a:t>_</a:t>
            </a:r>
            <a:r>
              <a:rPr lang="en-US" dirty="0" err="1">
                <a:solidFill>
                  <a:srgbClr val="000000"/>
                </a:solidFill>
                <a:latin typeface="Consolas" panose="020B0609020204030204" pitchFamily="49" charset="0"/>
              </a:rPr>
              <a:t>weightSums</a:t>
            </a:r>
            <a:r>
              <a:rPr lang="en-US" dirty="0">
                <a:solidFill>
                  <a:srgbClr val="000000"/>
                </a:solidFill>
                <a:latin typeface="Consolas" panose="020B0609020204030204" pitchFamily="49" charset="0"/>
              </a:rPr>
              <a:t> = </a:t>
            </a:r>
            <a:r>
              <a:rPr lang="en-US" dirty="0">
                <a:solidFill>
                  <a:srgbClr val="0000FF"/>
                </a:solidFill>
                <a:latin typeface="Consolas" panose="020B0609020204030204" pitchFamily="49" charset="0"/>
              </a:rPr>
              <a:t>new</a:t>
            </a: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float</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oActorLists.Length</a:t>
            </a:r>
            <a:r>
              <a:rPr lang="en-US" dirty="0">
                <a:solidFill>
                  <a:srgbClr val="000000"/>
                </a:solidFill>
                <a:latin typeface="Consolas" panose="020B0609020204030204" pitchFamily="49" charset="0"/>
              </a:rPr>
              <a:t>];</a:t>
            </a:r>
          </a:p>
          <a:p>
            <a:pPr marL="0" indent="0">
              <a:lnSpc>
                <a:spcPct val="120000"/>
              </a:lnSpc>
              <a:spcBef>
                <a:spcPts val="0"/>
              </a:spcBef>
              <a:buNone/>
            </a:pP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00FF"/>
                </a:solidFill>
                <a:latin typeface="Consolas" panose="020B0609020204030204" pitchFamily="49" charset="0"/>
              </a:rPr>
              <a:t>for</a:t>
            </a:r>
            <a:r>
              <a:rPr lang="en-US" dirty="0">
                <a:solidFill>
                  <a:srgbClr val="000000"/>
                </a:solidFill>
                <a:latin typeface="Consolas" panose="020B0609020204030204" pitchFamily="49" charset="0"/>
              </a:rPr>
              <a:t> (</a:t>
            </a:r>
            <a:r>
              <a:rPr lang="en-US" dirty="0" err="1">
                <a:solidFill>
                  <a:srgbClr val="0000FF"/>
                </a:solidFill>
                <a:latin typeface="Consolas" panose="020B0609020204030204" pitchFamily="49" charset="0"/>
              </a:rPr>
              <a:t>int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=0;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&lt;_</a:t>
            </a:r>
            <a:r>
              <a:rPr lang="en-US" dirty="0" err="1">
                <a:solidFill>
                  <a:srgbClr val="000000"/>
                </a:solidFill>
                <a:latin typeface="Consolas" panose="020B0609020204030204" pitchFamily="49" charset="0"/>
              </a:rPr>
              <a:t>weightSums.Length</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a:solidFill>
                  <a:srgbClr val="000000"/>
                </a:solidFill>
                <a:latin typeface="Consolas" panose="020B0609020204030204" pitchFamily="49" charset="0"/>
              </a:rPr>
              <a:t>{</a:t>
            </a:r>
          </a:p>
          <a:p>
            <a:pPr marL="0" indent="0">
              <a:lnSpc>
                <a:spcPct val="120000"/>
              </a:lnSpc>
              <a:spcBef>
                <a:spcPts val="0"/>
              </a:spcBef>
              <a:buNone/>
            </a:pPr>
            <a:r>
              <a:rPr lang="en-US" dirty="0">
                <a:solidFill>
                  <a:srgbClr val="000000"/>
                </a:solidFill>
                <a:latin typeface="Consolas" panose="020B0609020204030204" pitchFamily="49" charset="0"/>
              </a:rPr>
              <a:t> </a:t>
            </a:r>
            <a:r>
              <a:rPr lang="en-US" dirty="0" smtClean="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weightSums</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 = 0f;</a:t>
            </a:r>
          </a:p>
          <a:p>
            <a:pPr marL="0" indent="0">
              <a:lnSpc>
                <a:spcPct val="120000"/>
              </a:lnSpc>
              <a:spcBef>
                <a:spcPts val="0"/>
              </a:spcBef>
              <a:buNone/>
            </a:pPr>
            <a:r>
              <a:rPr lang="en-US" dirty="0" smtClean="0">
                <a:solidFill>
                  <a:srgbClr val="0000FF"/>
                </a:solidFill>
                <a:latin typeface="Consolas" panose="020B0609020204030204" pitchFamily="49" charset="0"/>
              </a:rPr>
              <a:t>    for</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FF"/>
                </a:solidFill>
                <a:latin typeface="Consolas" panose="020B0609020204030204" pitchFamily="49" charset="0"/>
              </a:rPr>
              <a:t>int</a:t>
            </a:r>
            <a:r>
              <a:rPr lang="en-US" dirty="0">
                <a:solidFill>
                  <a:srgbClr val="000000"/>
                </a:solidFill>
                <a:latin typeface="Consolas" panose="020B0609020204030204" pitchFamily="49" charset="0"/>
              </a:rPr>
              <a:t> actor = 0; actor &lt;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Actors.Length</a:t>
            </a:r>
            <a:r>
              <a:rPr lang="en-US" dirty="0">
                <a:solidFill>
                  <a:srgbClr val="000000"/>
                </a:solidFill>
                <a:latin typeface="Consolas" panose="020B0609020204030204" pitchFamily="49" charset="0"/>
              </a:rPr>
              <a:t>; actor++)</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weightSums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].Actors [actor].</a:t>
            </a:r>
            <a:r>
              <a:rPr lang="en-US" dirty="0" err="1">
                <a:solidFill>
                  <a:srgbClr val="000000"/>
                </a:solidFill>
                <a:latin typeface="Consolas" panose="020B0609020204030204" pitchFamily="49" charset="0"/>
              </a:rPr>
              <a:t>GetComponent</a:t>
            </a:r>
            <a:r>
              <a:rPr lang="en-US" dirty="0">
                <a:solidFill>
                  <a:srgbClr val="000000"/>
                </a:solidFill>
                <a:latin typeface="Consolas" panose="020B0609020204030204" pitchFamily="49" charset="0"/>
              </a:rPr>
              <a:t>&lt;</a:t>
            </a:r>
            <a:r>
              <a:rPr lang="en-US" dirty="0" err="1">
                <a:solidFill>
                  <a:srgbClr val="000000"/>
                </a:solidFill>
                <a:latin typeface="Consolas" panose="020B0609020204030204" pitchFamily="49" charset="0"/>
              </a:rPr>
              <a:t>Spawnable</a:t>
            </a:r>
            <a:r>
              <a:rPr lang="en-US" dirty="0">
                <a:solidFill>
                  <a:srgbClr val="000000"/>
                </a:solidFill>
                <a:latin typeface="Consolas" panose="020B0609020204030204" pitchFamily="49" charset="0"/>
              </a:rPr>
              <a:t>&gt; </a:t>
            </a:r>
            <a:r>
              <a:rPr lang="en-US" dirty="0" smtClean="0">
                <a:solidFill>
                  <a:srgbClr val="000000"/>
                </a:solidFill>
                <a:latin typeface="Consolas" panose="020B0609020204030204" pitchFamily="49" charset="0"/>
              </a:rPr>
              <a:t>().Weight</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endParaRPr lang="en-US" dirty="0" smtClean="0">
              <a:solidFill>
                <a:srgbClr val="000000"/>
              </a:solidFill>
              <a:latin typeface="Consolas" panose="020B0609020204030204" pitchFamily="49" charset="0"/>
            </a:endParaRPr>
          </a:p>
          <a:p>
            <a:pPr marL="0" indent="0">
              <a:lnSpc>
                <a:spcPct val="120000"/>
              </a:lnSpc>
              <a:spcBef>
                <a:spcPts val="0"/>
              </a:spcBef>
              <a:buNone/>
            </a:pPr>
            <a:r>
              <a:rPr lang="en-US" dirty="0">
                <a:solidFill>
                  <a:srgbClr val="008000"/>
                </a:solidFill>
                <a:latin typeface="Consolas" panose="020B0609020204030204" pitchFamily="49" charset="0"/>
              </a:rPr>
              <a:t>// do not spawn enemies every time (</a:t>
            </a:r>
            <a:r>
              <a:rPr lang="en-US" dirty="0" err="1">
                <a:solidFill>
                  <a:srgbClr val="008000"/>
                </a:solidFill>
                <a:latin typeface="Consolas" panose="020B0609020204030204" pitchFamily="49" charset="0"/>
              </a:rPr>
              <a:t>EnemyChance</a:t>
            </a:r>
            <a:r>
              <a:rPr lang="en-US" dirty="0">
                <a:solidFill>
                  <a:srgbClr val="008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8000"/>
                </a:solidFill>
                <a:latin typeface="Consolas" panose="020B0609020204030204" pitchFamily="49" charset="0"/>
              </a:rPr>
              <a:t>// but make sure to respect multiple enemies spawned back-to-back</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((rand &lt; </a:t>
            </a:r>
            <a:r>
              <a:rPr lang="en-US" dirty="0" err="1">
                <a:solidFill>
                  <a:srgbClr val="000000"/>
                </a:solidFill>
                <a:latin typeface="Consolas" panose="020B0609020204030204" pitchFamily="49" charset="0"/>
              </a:rPr>
              <a:t>EnemyChance</a:t>
            </a:r>
            <a:r>
              <a:rPr lang="en-US" dirty="0">
                <a:solidFill>
                  <a:srgbClr val="000000"/>
                </a:solidFill>
                <a:latin typeface="Consolas" panose="020B0609020204030204" pitchFamily="49" charset="0"/>
              </a:rPr>
              <a:t>) || (_</a:t>
            </a:r>
            <a:r>
              <a:rPr lang="en-US" dirty="0" err="1">
                <a:solidFill>
                  <a:srgbClr val="000000"/>
                </a:solidFill>
                <a:latin typeface="Consolas" panose="020B0609020204030204" pitchFamily="49" charset="0"/>
              </a:rPr>
              <a:t>remainingSpawns</a:t>
            </a:r>
            <a:r>
              <a:rPr lang="en-US" dirty="0">
                <a:solidFill>
                  <a:srgbClr val="000000"/>
                </a:solidFill>
                <a:latin typeface="Consolas" panose="020B0609020204030204" pitchFamily="49" charset="0"/>
              </a:rPr>
              <a:t> &gt; 0))</a:t>
            </a: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(_</a:t>
            </a:r>
            <a:r>
              <a:rPr lang="en-US" dirty="0" err="1">
                <a:solidFill>
                  <a:srgbClr val="000000"/>
                </a:solidFill>
                <a:latin typeface="Consolas" panose="020B0609020204030204" pitchFamily="49" charset="0"/>
              </a:rPr>
              <a:t>remainingSpawns</a:t>
            </a:r>
            <a:r>
              <a:rPr lang="en-US" dirty="0">
                <a:solidFill>
                  <a:srgbClr val="000000"/>
                </a:solidFill>
                <a:latin typeface="Consolas" panose="020B0609020204030204" pitchFamily="49" charset="0"/>
              </a:rPr>
              <a:t> &lt;= 0) </a:t>
            </a:r>
            <a:r>
              <a:rPr lang="en-US" dirty="0">
                <a:solidFill>
                  <a:srgbClr val="008000"/>
                </a:solidFill>
                <a:latin typeface="Consolas" panose="020B0609020204030204" pitchFamily="49" charset="0"/>
              </a:rPr>
              <a:t>// new actor</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                </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8000"/>
                </a:solidFill>
                <a:latin typeface="Consolas" panose="020B0609020204030204" pitchFamily="49" charset="0"/>
              </a:rPr>
              <a:t>        // </a:t>
            </a:r>
            <a:r>
              <a:rPr lang="en-US" dirty="0">
                <a:solidFill>
                  <a:srgbClr val="008000"/>
                </a:solidFill>
                <a:latin typeface="Consolas" panose="020B0609020204030204" pitchFamily="49" charset="0"/>
              </a:rPr>
              <a:t>find the actor lists (max 2) that cover our current distance</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        </a:t>
            </a:r>
            <a:r>
              <a:rPr lang="en-US" dirty="0" err="1" smtClean="0">
                <a:solidFill>
                  <a:srgbClr val="0000FF"/>
                </a:solidFill>
                <a:latin typeface="Consolas" panose="020B0609020204030204" pitchFamily="49" charset="0"/>
              </a:rPr>
              <a:t>int</a:t>
            </a:r>
            <a:r>
              <a:rPr lang="en-US" dirty="0" smtClean="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minList</a:t>
            </a:r>
            <a:r>
              <a:rPr lang="en-US" dirty="0">
                <a:solidFill>
                  <a:srgbClr val="000000"/>
                </a:solidFill>
                <a:latin typeface="Consolas" panose="020B0609020204030204" pitchFamily="49" charset="0"/>
              </a:rPr>
              <a:t> = -1;</a:t>
            </a:r>
          </a:p>
          <a:p>
            <a:pPr marL="0" indent="0">
              <a:lnSpc>
                <a:spcPct val="120000"/>
              </a:lnSpc>
              <a:spcBef>
                <a:spcPts val="0"/>
              </a:spcBef>
              <a:buNone/>
            </a:pPr>
            <a:r>
              <a:rPr lang="en-US" dirty="0" smtClean="0">
                <a:solidFill>
                  <a:srgbClr val="0000FF"/>
                </a:solidFill>
                <a:latin typeface="Consolas" panose="020B0609020204030204" pitchFamily="49" charset="0"/>
              </a:rPr>
              <a:t>        </a:t>
            </a:r>
            <a:r>
              <a:rPr lang="en-US" dirty="0" err="1" smtClean="0">
                <a:solidFill>
                  <a:srgbClr val="0000FF"/>
                </a:solidFill>
                <a:latin typeface="Consolas" panose="020B0609020204030204" pitchFamily="49" charset="0"/>
              </a:rPr>
              <a:t>int</a:t>
            </a:r>
            <a:r>
              <a:rPr lang="en-US" dirty="0" smtClean="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maxList</a:t>
            </a:r>
            <a:r>
              <a:rPr lang="en-US" dirty="0">
                <a:solidFill>
                  <a:srgbClr val="000000"/>
                </a:solidFill>
                <a:latin typeface="Consolas" panose="020B0609020204030204" pitchFamily="49" charset="0"/>
              </a:rPr>
              <a:t> = -1;</a:t>
            </a:r>
          </a:p>
          <a:p>
            <a:pPr marL="0" indent="0">
              <a:lnSpc>
                <a:spcPct val="120000"/>
              </a:lnSpc>
              <a:spcBef>
                <a:spcPts val="0"/>
              </a:spcBef>
              <a:buNone/>
            </a:pPr>
            <a:r>
              <a:rPr lang="en-US" dirty="0" smtClean="0">
                <a:solidFill>
                  <a:srgbClr val="0000FF"/>
                </a:solidFill>
                <a:latin typeface="Consolas" panose="020B0609020204030204" pitchFamily="49" charset="0"/>
              </a:rPr>
              <a:t>        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current = </a:t>
            </a:r>
            <a:r>
              <a:rPr lang="en-US" dirty="0" err="1">
                <a:solidFill>
                  <a:srgbClr val="000000"/>
                </a:solidFill>
                <a:latin typeface="Consolas" panose="020B0609020204030204" pitchFamily="49" charset="0"/>
              </a:rPr>
              <a:t>Player.GetInstance</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transform.position.x</a:t>
            </a:r>
            <a:r>
              <a:rPr lang="en-US" dirty="0">
                <a:solidFill>
                  <a:srgbClr val="000000"/>
                </a:solidFill>
                <a:latin typeface="Consolas" panose="020B0609020204030204" pitchFamily="49" charset="0"/>
              </a:rPr>
              <a:t>;</a:t>
            </a:r>
          </a:p>
          <a:p>
            <a:pPr marL="0" indent="0">
              <a:lnSpc>
                <a:spcPct val="120000"/>
              </a:lnSpc>
              <a:spcBef>
                <a:spcPts val="0"/>
              </a:spcBef>
              <a:buNone/>
            </a:pPr>
            <a:r>
              <a:rPr lang="nn-NO" dirty="0" smtClean="0">
                <a:solidFill>
                  <a:srgbClr val="0000FF"/>
                </a:solidFill>
                <a:latin typeface="Consolas" panose="020B0609020204030204" pitchFamily="49" charset="0"/>
              </a:rPr>
              <a:t>        for</a:t>
            </a:r>
            <a:r>
              <a:rPr lang="nn-NO" dirty="0" smtClean="0">
                <a:solidFill>
                  <a:srgbClr val="000000"/>
                </a:solidFill>
                <a:latin typeface="Consolas" panose="020B0609020204030204" pitchFamily="49" charset="0"/>
              </a:rPr>
              <a:t> </a:t>
            </a:r>
            <a:r>
              <a:rPr lang="nn-NO" dirty="0">
                <a:solidFill>
                  <a:srgbClr val="000000"/>
                </a:solidFill>
                <a:latin typeface="Consolas" panose="020B0609020204030204" pitchFamily="49" charset="0"/>
              </a:rPr>
              <a:t>(</a:t>
            </a:r>
            <a:r>
              <a:rPr lang="nn-NO" dirty="0">
                <a:solidFill>
                  <a:srgbClr val="0000FF"/>
                </a:solidFill>
                <a:latin typeface="Consolas" panose="020B0609020204030204" pitchFamily="49" charset="0"/>
              </a:rPr>
              <a:t>int</a:t>
            </a:r>
            <a:r>
              <a:rPr lang="nn-NO" dirty="0">
                <a:solidFill>
                  <a:srgbClr val="000000"/>
                </a:solidFill>
                <a:latin typeface="Consolas" panose="020B0609020204030204" pitchFamily="49" charset="0"/>
              </a:rPr>
              <a:t> i = 0; i &lt; oActorLists.Length; i++)</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(current &gt;=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Range.x</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((current &lt;=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Range.y</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Range.y</a:t>
            </a:r>
            <a:r>
              <a:rPr lang="en-US" dirty="0">
                <a:solidFill>
                  <a:srgbClr val="000000"/>
                </a:solidFill>
                <a:latin typeface="Consolas" panose="020B0609020204030204" pitchFamily="49" charset="0"/>
              </a:rPr>
              <a:t> &lt; 0f))</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minList</a:t>
            </a:r>
            <a:r>
              <a:rPr lang="en-US" dirty="0">
                <a:solidFill>
                  <a:srgbClr val="000000"/>
                </a:solidFill>
                <a:latin typeface="Consolas" panose="020B0609020204030204" pitchFamily="49" charset="0"/>
              </a:rPr>
              <a:t> == -1)</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minList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maxList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                    else</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maxList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a:p>
            <a:pPr marL="0" indent="0">
              <a:lnSpc>
                <a:spcPct val="120000"/>
              </a:lnSpc>
              <a:spcBef>
                <a:spcPts val="0"/>
              </a:spcBef>
              <a:buNone/>
            </a:pPr>
            <a:endParaRPr lang="en-US" dirty="0">
              <a:solidFill>
                <a:srgbClr val="000000"/>
              </a:solidFill>
              <a:latin typeface="Consolas" panose="020B0609020204030204" pitchFamily="49" charset="0"/>
            </a:endParaRPr>
          </a:p>
        </p:txBody>
      </p:sp>
      <p:sp>
        <p:nvSpPr>
          <p:cNvPr id="7" name="Content Placeholder 6"/>
          <p:cNvSpPr>
            <a:spLocks noGrp="1"/>
          </p:cNvSpPr>
          <p:nvPr>
            <p:ph sz="half" idx="2"/>
          </p:nvPr>
        </p:nvSpPr>
        <p:spPr/>
        <p:txBody>
          <a:bodyPr>
            <a:normAutofit fontScale="25000" lnSpcReduction="20000"/>
          </a:bodyPr>
          <a:lstStyle/>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default to the first list </a:t>
            </a:r>
            <a:r>
              <a:rPr lang="en-US" dirty="0" smtClean="0">
                <a:solidFill>
                  <a:srgbClr val="008000"/>
                </a:solidFill>
                <a:latin typeface="Consolas" panose="020B0609020204030204" pitchFamily="49" charset="0"/>
              </a:rPr>
              <a:t>found or pick </a:t>
            </a:r>
            <a:r>
              <a:rPr lang="en-US" dirty="0">
                <a:solidFill>
                  <a:srgbClr val="008000"/>
                </a:solidFill>
                <a:latin typeface="Consolas" panose="020B0609020204030204" pitchFamily="49" charset="0"/>
              </a:rPr>
              <a:t>one list at random if we have more than </a:t>
            </a:r>
            <a:r>
              <a:rPr lang="en-US" dirty="0" smtClean="0">
                <a:solidFill>
                  <a:srgbClr val="008000"/>
                </a:solidFill>
                <a:latin typeface="Consolas" panose="020B0609020204030204" pitchFamily="49" charset="0"/>
              </a:rPr>
              <a:t>one</a:t>
            </a:r>
            <a:endParaRPr lang="en-US" dirty="0" smtClean="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minList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maxList</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8000"/>
                </a:solidFill>
                <a:latin typeface="Consolas" panose="020B0609020204030204" pitchFamily="49" charset="0"/>
              </a:rPr>
              <a:t>    // </a:t>
            </a:r>
            <a:r>
              <a:rPr lang="en-US" dirty="0">
                <a:solidFill>
                  <a:srgbClr val="008000"/>
                </a:solidFill>
                <a:latin typeface="Consolas" panose="020B0609020204030204" pitchFamily="49" charset="0"/>
              </a:rPr>
              <a:t>sanity checking</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Debug.Assert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maxList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minList</a:t>
            </a:r>
            <a:r>
              <a:rPr lang="en-US" dirty="0">
                <a:solidFill>
                  <a:srgbClr val="000000"/>
                </a:solidFill>
                <a:latin typeface="Consolas" panose="020B0609020204030204" pitchFamily="49" charset="0"/>
              </a:rPr>
              <a:t>) &lt;= 1, </a:t>
            </a:r>
            <a:r>
              <a:rPr lang="en-US" dirty="0">
                <a:solidFill>
                  <a:srgbClr val="A31515"/>
                </a:solidFill>
                <a:latin typeface="Consolas" panose="020B0609020204030204" pitchFamily="49" charset="0"/>
              </a:rPr>
              <a:t>"Valid actor lists should be consecutive!"</a:t>
            </a:r>
            <a:r>
              <a:rPr lang="en-US" dirty="0">
                <a:solidFill>
                  <a:srgbClr val="000000"/>
                </a:solidFill>
                <a:latin typeface="Consolas" panose="020B0609020204030204" pitchFamily="49" charset="0"/>
              </a:rPr>
              <a:t>);</a:t>
            </a:r>
          </a:p>
          <a:p>
            <a:pPr marL="0" indent="0">
              <a:lnSpc>
                <a:spcPct val="120000"/>
              </a:lnSpc>
              <a:spcBef>
                <a:spcPts val="0"/>
              </a:spcBef>
              <a:buNone/>
            </a:pP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    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range =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minList</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Range.y</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maxList</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Range.x</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FF"/>
                </a:solidFill>
                <a:latin typeface="Consolas" panose="020B0609020204030204" pitchFamily="49" charset="0"/>
              </a:rPr>
              <a:t>    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t = (current -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maxList</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Range.x</a:t>
            </a:r>
            <a:r>
              <a:rPr lang="en-US" dirty="0">
                <a:solidFill>
                  <a:srgbClr val="000000"/>
                </a:solidFill>
                <a:latin typeface="Consolas" panose="020B0609020204030204" pitchFamily="49" charset="0"/>
              </a:rPr>
              <a:t>) / range;</a:t>
            </a: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Random.value</a:t>
            </a:r>
            <a:r>
              <a:rPr lang="en-US" dirty="0">
                <a:solidFill>
                  <a:srgbClr val="000000"/>
                </a:solidFill>
                <a:latin typeface="Consolas" panose="020B0609020204030204" pitchFamily="49" charset="0"/>
              </a:rPr>
              <a:t> &gt; 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lastSpawnedList</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maxList</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0000"/>
                </a:solidFill>
                <a:latin typeface="Consolas" panose="020B0609020204030204" pitchFamily="49" charset="0"/>
              </a:rPr>
              <a:t>}</a:t>
            </a:r>
          </a:p>
          <a:p>
            <a:pPr marL="0" indent="0">
              <a:lnSpc>
                <a:spcPct val="120000"/>
              </a:lnSpc>
              <a:spcBef>
                <a:spcPts val="0"/>
              </a:spcBef>
              <a:buNone/>
            </a:pPr>
            <a:endParaRPr lang="en-US" dirty="0" smtClean="0">
              <a:solidFill>
                <a:srgbClr val="008000"/>
              </a:solidFill>
              <a:latin typeface="Consolas" panose="020B0609020204030204" pitchFamily="49" charset="0"/>
            </a:endParaRPr>
          </a:p>
          <a:p>
            <a:pPr marL="0" indent="0">
              <a:lnSpc>
                <a:spcPct val="120000"/>
              </a:lnSpc>
              <a:spcBef>
                <a:spcPts val="0"/>
              </a:spcBef>
              <a:buNone/>
            </a:pP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we need a random value between 0 and the sum of all the weights in the array</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FF"/>
                </a:solidFill>
                <a:latin typeface="Consolas" panose="020B0609020204030204" pitchFamily="49" charset="0"/>
              </a:rPr>
              <a:t>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weight = </a:t>
            </a:r>
            <a:r>
              <a:rPr lang="en-US" dirty="0" err="1">
                <a:solidFill>
                  <a:srgbClr val="000000"/>
                </a:solidFill>
                <a:latin typeface="Consolas" panose="020B0609020204030204" pitchFamily="49" charset="0"/>
              </a:rPr>
              <a:t>Random.Range</a:t>
            </a:r>
            <a:r>
              <a:rPr lang="en-US" dirty="0">
                <a:solidFill>
                  <a:srgbClr val="000000"/>
                </a:solidFill>
                <a:latin typeface="Consolas" panose="020B0609020204030204" pitchFamily="49" charset="0"/>
              </a:rPr>
              <a:t> (0f, _</a:t>
            </a:r>
            <a:r>
              <a:rPr lang="en-US" dirty="0" err="1">
                <a:solidFill>
                  <a:srgbClr val="000000"/>
                </a:solidFill>
                <a:latin typeface="Consolas" panose="020B0609020204030204" pitchFamily="49" charset="0"/>
              </a:rPr>
              <a:t>weightSums</a:t>
            </a:r>
            <a:r>
              <a:rPr lang="en-US" dirty="0">
                <a:solidFill>
                  <a:srgbClr val="000000"/>
                </a:solidFill>
                <a:latin typeface="Consolas" panose="020B0609020204030204" pitchFamily="49" charset="0"/>
              </a:rPr>
              <a:t>[_</a:t>
            </a:r>
            <a:r>
              <a:rPr lang="en-US" dirty="0" err="1">
                <a:solidFill>
                  <a:srgbClr val="000000"/>
                </a:solidFill>
                <a:latin typeface="Consolas" panose="020B0609020204030204" pitchFamily="49" charset="0"/>
              </a:rPr>
              <a:t>lastSpawnedList</a:t>
            </a:r>
            <a:r>
              <a:rPr lang="en-US" dirty="0">
                <a:solidFill>
                  <a:srgbClr val="000000"/>
                </a:solidFill>
                <a:latin typeface="Consolas" panose="020B0609020204030204" pitchFamily="49" charset="0"/>
              </a:rPr>
              <a:t>]);</a:t>
            </a:r>
          </a:p>
          <a:p>
            <a:pPr marL="0" indent="0">
              <a:lnSpc>
                <a:spcPct val="120000"/>
              </a:lnSpc>
              <a:spcBef>
                <a:spcPts val="0"/>
              </a:spcBef>
              <a:buNone/>
            </a:pP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8000"/>
                </a:solidFill>
                <a:latin typeface="Consolas" panose="020B0609020204030204" pitchFamily="49" charset="0"/>
              </a:rPr>
              <a:t>// we then parse the array of actors until we have summed up enough weights to match the value</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8000"/>
                </a:solidFill>
                <a:latin typeface="Consolas" panose="020B0609020204030204" pitchFamily="49" charset="0"/>
              </a:rPr>
              <a:t>// giving us the actor we need to spawn</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a:solidFill>
                  <a:srgbClr val="0000FF"/>
                </a:solidFill>
                <a:latin typeface="Consolas" panose="020B0609020204030204" pitchFamily="49" charset="0"/>
              </a:rPr>
              <a:t>for</a:t>
            </a:r>
            <a:r>
              <a:rPr lang="en-US" dirty="0">
                <a:solidFill>
                  <a:srgbClr val="000000"/>
                </a:solidFill>
                <a:latin typeface="Consolas" panose="020B0609020204030204" pitchFamily="49" charset="0"/>
              </a:rPr>
              <a:t> (</a:t>
            </a:r>
            <a:r>
              <a:rPr lang="en-US" dirty="0" err="1">
                <a:solidFill>
                  <a:srgbClr val="0000FF"/>
                </a:solidFill>
                <a:latin typeface="Consolas" panose="020B0609020204030204" pitchFamily="49" charset="0"/>
              </a:rPr>
              <a:t>int</a:t>
            </a:r>
            <a:r>
              <a:rPr lang="en-US" dirty="0">
                <a:solidFill>
                  <a:srgbClr val="000000"/>
                </a:solidFill>
                <a:latin typeface="Consolas" panose="020B0609020204030204" pitchFamily="49" charset="0"/>
              </a:rPr>
              <a:t> index = 0; index &lt;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lastSpawnedList</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Actors.Length</a:t>
            </a:r>
            <a:r>
              <a:rPr lang="en-US" dirty="0">
                <a:solidFill>
                  <a:srgbClr val="000000"/>
                </a:solidFill>
                <a:latin typeface="Consolas" panose="020B0609020204030204" pitchFamily="49" charset="0"/>
              </a:rPr>
              <a:t>; index++)</a:t>
            </a:r>
          </a:p>
          <a:p>
            <a:pPr marL="0" indent="0">
              <a:lnSpc>
                <a:spcPct val="120000"/>
              </a:lnSpc>
              <a:spcBef>
                <a:spcPts val="0"/>
              </a:spcBef>
              <a:buNone/>
            </a:pP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GameObject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go = </a:t>
            </a:r>
            <a:r>
              <a:rPr lang="en-US" dirty="0" err="1">
                <a:solidFill>
                  <a:srgbClr val="000000"/>
                </a:solidFill>
                <a:latin typeface="Consolas" panose="020B0609020204030204" pitchFamily="49" charset="0"/>
              </a:rPr>
              <a:t>oActorLists</a:t>
            </a:r>
            <a:r>
              <a:rPr lang="en-US" dirty="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lastSpawnedList</a:t>
            </a:r>
            <a:r>
              <a:rPr lang="en-US" dirty="0">
                <a:solidFill>
                  <a:srgbClr val="000000"/>
                </a:solidFill>
                <a:latin typeface="Consolas" panose="020B0609020204030204" pitchFamily="49" charset="0"/>
              </a:rPr>
              <a:t>].Actors [index];</a:t>
            </a: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(go != </a:t>
            </a:r>
            <a:r>
              <a:rPr lang="en-US" dirty="0">
                <a:solidFill>
                  <a:srgbClr val="0000FF"/>
                </a:solidFill>
                <a:latin typeface="Consolas" panose="020B0609020204030204" pitchFamily="49" charset="0"/>
              </a:rPr>
              <a:t>null</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Spawnable</a:t>
            </a:r>
            <a:r>
              <a:rPr lang="en-US" dirty="0" smtClean="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gos</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go.GetComponent</a:t>
            </a:r>
            <a:r>
              <a:rPr lang="en-US" dirty="0">
                <a:solidFill>
                  <a:srgbClr val="000000"/>
                </a:solidFill>
                <a:latin typeface="Consolas" panose="020B0609020204030204" pitchFamily="49" charset="0"/>
              </a:rPr>
              <a:t>&lt;</a:t>
            </a:r>
            <a:r>
              <a:rPr lang="en-US" dirty="0" err="1">
                <a:solidFill>
                  <a:srgbClr val="000000"/>
                </a:solidFill>
                <a:latin typeface="Consolas" panose="020B0609020204030204" pitchFamily="49" charset="0"/>
              </a:rPr>
              <a:t>Spawnable</a:t>
            </a:r>
            <a:r>
              <a:rPr lang="en-US" dirty="0">
                <a:solidFill>
                  <a:srgbClr val="000000"/>
                </a:solidFill>
                <a:latin typeface="Consolas" panose="020B0609020204030204" pitchFamily="49" charset="0"/>
              </a:rPr>
              <a:t>&gt;();</a:t>
            </a: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gos</a:t>
            </a:r>
            <a:r>
              <a:rPr lang="en-US" dirty="0">
                <a:solidFill>
                  <a:srgbClr val="000000"/>
                </a:solidFill>
                <a:latin typeface="Consolas" panose="020B0609020204030204" pitchFamily="49" charset="0"/>
              </a:rPr>
              <a:t> != </a:t>
            </a:r>
            <a:r>
              <a:rPr lang="en-US" dirty="0">
                <a:solidFill>
                  <a:srgbClr val="0000FF"/>
                </a:solidFill>
                <a:latin typeface="Consolas" panose="020B0609020204030204" pitchFamily="49" charset="0"/>
              </a:rPr>
              <a:t>null</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weight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gos.Weight</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FF"/>
                </a:solidFill>
                <a:latin typeface="Consolas" panose="020B0609020204030204" pitchFamily="49" charset="0"/>
              </a:rPr>
              <a:t>            if</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(weight &lt;= 0f)</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lastSpawnedActor</a:t>
            </a:r>
            <a:r>
              <a:rPr lang="en-US" dirty="0">
                <a:solidFill>
                  <a:srgbClr val="000000"/>
                </a:solidFill>
                <a:latin typeface="Consolas" panose="020B0609020204030204" pitchFamily="49" charset="0"/>
              </a:rPr>
              <a:t> = index;</a:t>
            </a:r>
          </a:p>
          <a:p>
            <a:pPr marL="0" indent="0">
              <a:lnSpc>
                <a:spcPct val="120000"/>
              </a:lnSpc>
              <a:spcBef>
                <a:spcPts val="0"/>
              </a:spcBef>
              <a:buNone/>
            </a:pPr>
            <a:r>
              <a:rPr lang="en-US" dirty="0" smtClean="0">
                <a:solidFill>
                  <a:srgbClr val="0000FF"/>
                </a:solidFill>
                <a:latin typeface="Consolas" panose="020B0609020204030204" pitchFamily="49" charset="0"/>
              </a:rPr>
              <a:t>                break</a:t>
            </a:r>
            <a:r>
              <a:rPr lang="en-US" dirty="0">
                <a:solidFill>
                  <a:srgbClr val="000000"/>
                </a:solidFill>
                <a:latin typeface="Consolas" panose="020B0609020204030204" pitchFamily="49" charset="0"/>
              </a:rPr>
              <a:t>;</a:t>
            </a: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lnSpc>
                <a:spcPct val="120000"/>
              </a:lnSpc>
              <a:spcBef>
                <a:spcPts val="0"/>
              </a:spcBef>
              <a:buNone/>
            </a:pPr>
            <a:r>
              <a:rPr lang="en-US" dirty="0" smtClean="0">
                <a:solidFill>
                  <a:srgbClr val="000000"/>
                </a:solidFill>
                <a:latin typeface="Consolas" panose="020B0609020204030204" pitchFamily="49" charset="0"/>
              </a:rPr>
              <a:t>}</a:t>
            </a:r>
            <a:endParaRPr lang="en-US" dirty="0">
              <a:solidFill>
                <a:srgbClr val="000000"/>
              </a:solidFill>
              <a:latin typeface="Consolas" panose="020B0609020204030204" pitchFamily="49" charset="0"/>
            </a:endParaRPr>
          </a:p>
        </p:txBody>
      </p:sp>
      <p:sp>
        <p:nvSpPr>
          <p:cNvPr id="4" name="Slide Number Placeholder 3"/>
          <p:cNvSpPr>
            <a:spLocks noGrp="1"/>
          </p:cNvSpPr>
          <p:nvPr>
            <p:ph type="sldNum" sz="quarter" idx="12"/>
          </p:nvPr>
        </p:nvSpPr>
        <p:spPr/>
        <p:txBody>
          <a:bodyPr/>
          <a:lstStyle/>
          <a:p>
            <a:fld id="{5962697A-6C97-4252-9758-8503965A36F3}" type="slidenum">
              <a:rPr lang="en-US" smtClean="0"/>
              <a:t>16</a:t>
            </a:fld>
            <a:endParaRPr lang="en-US"/>
          </a:p>
        </p:txBody>
      </p:sp>
      <p:grpSp>
        <p:nvGrpSpPr>
          <p:cNvPr id="8" name="Group 7"/>
          <p:cNvGrpSpPr/>
          <p:nvPr/>
        </p:nvGrpSpPr>
        <p:grpSpPr>
          <a:xfrm>
            <a:off x="6871855" y="528319"/>
            <a:ext cx="4900737" cy="965533"/>
            <a:chOff x="6871855" y="528319"/>
            <a:chExt cx="4900737" cy="965533"/>
          </a:xfrm>
        </p:grpSpPr>
        <p:pic>
          <p:nvPicPr>
            <p:cNvPr id="9" name="Picture 8"/>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9105856" y="528319"/>
              <a:ext cx="291933" cy="299793"/>
            </a:xfrm>
            <a:prstGeom prst="rect">
              <a:avLst/>
            </a:prstGeom>
          </p:spPr>
        </p:pic>
        <p:pic>
          <p:nvPicPr>
            <p:cNvPr id="10" name="Picture 9"/>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11304973" y="552431"/>
              <a:ext cx="467619" cy="546696"/>
            </a:xfrm>
            <a:prstGeom prst="rect">
              <a:avLst/>
            </a:prstGeom>
          </p:spPr>
        </p:pic>
        <p:grpSp>
          <p:nvGrpSpPr>
            <p:cNvPr id="11" name="Group 10"/>
            <p:cNvGrpSpPr/>
            <p:nvPr/>
          </p:nvGrpSpPr>
          <p:grpSpPr>
            <a:xfrm>
              <a:off x="6871855" y="675128"/>
              <a:ext cx="4833080" cy="818724"/>
              <a:chOff x="6871855" y="675128"/>
              <a:chExt cx="4833080" cy="818724"/>
            </a:xfrm>
          </p:grpSpPr>
          <p:pic>
            <p:nvPicPr>
              <p:cNvPr id="13" name="Picture 12"/>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14" name="Group 13"/>
              <p:cNvGrpSpPr/>
              <p:nvPr/>
            </p:nvGrpSpPr>
            <p:grpSpPr>
              <a:xfrm>
                <a:off x="6958567" y="1232386"/>
                <a:ext cx="1188720" cy="261466"/>
                <a:chOff x="9097613" y="2803479"/>
                <a:chExt cx="1829711" cy="1394315"/>
              </a:xfrm>
            </p:grpSpPr>
            <p:sp>
              <p:nvSpPr>
                <p:cNvPr id="22" name="Freeform 21"/>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3" name="Freeform 22"/>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5" name="Group 14"/>
              <p:cNvGrpSpPr/>
              <p:nvPr/>
            </p:nvGrpSpPr>
            <p:grpSpPr>
              <a:xfrm>
                <a:off x="8146098" y="819650"/>
                <a:ext cx="1188720" cy="665242"/>
                <a:chOff x="9097607" y="2803479"/>
                <a:chExt cx="1829710" cy="1394315"/>
              </a:xfrm>
            </p:grpSpPr>
            <p:sp>
              <p:nvSpPr>
                <p:cNvPr id="20" name="Freeform 19"/>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Freeform 20"/>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6" name="Group 15"/>
              <p:cNvGrpSpPr/>
              <p:nvPr/>
            </p:nvGrpSpPr>
            <p:grpSpPr>
              <a:xfrm flipH="1">
                <a:off x="10516215" y="844115"/>
                <a:ext cx="1188720" cy="640684"/>
                <a:chOff x="9097610" y="2803479"/>
                <a:chExt cx="1829711" cy="1394315"/>
              </a:xfrm>
            </p:grpSpPr>
            <p:sp>
              <p:nvSpPr>
                <p:cNvPr id="18" name="Freeform 17"/>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Freeform 18"/>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7" name="Freeform 16"/>
              <p:cNvSpPr/>
              <p:nvPr/>
            </p:nvSpPr>
            <p:spPr>
              <a:xfrm>
                <a:off x="9335276" y="856239"/>
                <a:ext cx="1180939" cy="63107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pic>
          <p:nvPicPr>
            <p:cNvPr id="12" name="Picture 11"/>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918925" y="955985"/>
              <a:ext cx="219514" cy="291169"/>
            </a:xfrm>
            <a:prstGeom prst="rect">
              <a:avLst/>
            </a:prstGeom>
          </p:spPr>
        </p:pic>
      </p:grpSp>
    </p:spTree>
    <p:extLst>
      <p:ext uri="{BB962C8B-B14F-4D97-AF65-F5344CB8AC3E}">
        <p14:creationId xmlns:p14="http://schemas.microsoft.com/office/powerpoint/2010/main" val="2875908423"/>
      </p:ext>
    </p:extLst>
  </p:cSld>
  <p:clrMapOvr>
    <a:masterClrMapping/>
  </p:clrMapOvr>
  <mc:AlternateContent xmlns:mc="http://schemas.openxmlformats.org/markup-compatibility/2006" xmlns:p14="http://schemas.microsoft.com/office/powerpoint/2010/main">
    <mc:Choice Requires="p14">
      <p:transition spd="slow" p14:dur="2000" advTm="158151"/>
    </mc:Choice>
    <mc:Fallback xmlns="">
      <p:transition spd="slow" advTm="15815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a:t>
            </a:r>
            <a:endParaRPr lang="en-US" dirty="0"/>
          </a:p>
        </p:txBody>
      </p:sp>
      <p:sp>
        <p:nvSpPr>
          <p:cNvPr id="3" name="Content Placeholder 2"/>
          <p:cNvSpPr>
            <a:spLocks noGrp="1"/>
          </p:cNvSpPr>
          <p:nvPr>
            <p:ph sz="half" idx="1"/>
          </p:nvPr>
        </p:nvSpPr>
        <p:spPr/>
        <p:txBody>
          <a:bodyPr/>
          <a:lstStyle/>
          <a:p>
            <a:r>
              <a:rPr lang="en-US" dirty="0" smtClean="0"/>
              <a:t>Now is a good time to playtest</a:t>
            </a:r>
          </a:p>
          <a:p>
            <a:pPr lvl="1"/>
            <a:r>
              <a:rPr lang="en-US" dirty="0" smtClean="0"/>
              <a:t>Lock down speed</a:t>
            </a:r>
          </a:p>
          <a:p>
            <a:pPr lvl="1"/>
            <a:r>
              <a:rPr lang="en-US" dirty="0" smtClean="0"/>
              <a:t>Lock down jump height</a:t>
            </a:r>
          </a:p>
          <a:p>
            <a:r>
              <a:rPr lang="en-US" dirty="0" smtClean="0"/>
              <a:t>Define jump distance</a:t>
            </a:r>
          </a:p>
          <a:p>
            <a:r>
              <a:rPr lang="en-US" dirty="0" smtClean="0"/>
              <a:t>Define level pacing</a:t>
            </a:r>
          </a:p>
          <a:p>
            <a:endParaRPr lang="en-US" dirty="0"/>
          </a:p>
        </p:txBody>
      </p:sp>
      <p:sp>
        <p:nvSpPr>
          <p:cNvPr id="7" name="Slide Number Placeholder 6"/>
          <p:cNvSpPr>
            <a:spLocks noGrp="1"/>
          </p:cNvSpPr>
          <p:nvPr>
            <p:ph type="sldNum" sz="quarter" idx="12"/>
          </p:nvPr>
        </p:nvSpPr>
        <p:spPr/>
        <p:txBody>
          <a:bodyPr/>
          <a:lstStyle/>
          <a:p>
            <a:fld id="{5962697A-6C97-4252-9758-8503965A36F3}" type="slidenum">
              <a:rPr lang="en-US" smtClean="0"/>
              <a:t>17</a:t>
            </a:fld>
            <a:endParaRPr lang="en-US"/>
          </a:p>
        </p:txBody>
      </p:sp>
      <p:pic>
        <p:nvPicPr>
          <p:cNvPr id="1026" name="Picture 2" descr="Stop - Traffic Sign (010182)"/>
          <p:cNvPicPr>
            <a:picLocks noGrp="1" noChangeAspect="1" noChangeArrowheads="1"/>
          </p:cNvPicPr>
          <p:nvPr>
            <p:ph sz="half" idx="2"/>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871855" y="528319"/>
            <a:ext cx="4900737" cy="965533"/>
            <a:chOff x="6871855" y="528319"/>
            <a:chExt cx="4900737" cy="965533"/>
          </a:xfrm>
        </p:grpSpPr>
        <p:pic>
          <p:nvPicPr>
            <p:cNvPr id="8" name="Picture 7"/>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9105856" y="528319"/>
              <a:ext cx="291933" cy="299793"/>
            </a:xfrm>
            <a:prstGeom prst="rect">
              <a:avLst/>
            </a:prstGeom>
          </p:spPr>
        </p:pic>
        <p:pic>
          <p:nvPicPr>
            <p:cNvPr id="9" name="Picture 8"/>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11304973" y="552431"/>
              <a:ext cx="467619" cy="546696"/>
            </a:xfrm>
            <a:prstGeom prst="rect">
              <a:avLst/>
            </a:prstGeom>
          </p:spPr>
        </p:pic>
        <p:grpSp>
          <p:nvGrpSpPr>
            <p:cNvPr id="10" name="Group 9"/>
            <p:cNvGrpSpPr/>
            <p:nvPr/>
          </p:nvGrpSpPr>
          <p:grpSpPr>
            <a:xfrm>
              <a:off x="6871855" y="675128"/>
              <a:ext cx="4833080" cy="818724"/>
              <a:chOff x="6871855" y="675128"/>
              <a:chExt cx="4833080" cy="818724"/>
            </a:xfrm>
          </p:grpSpPr>
          <p:pic>
            <p:nvPicPr>
              <p:cNvPr id="12" name="Picture 11"/>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13" name="Group 12"/>
              <p:cNvGrpSpPr/>
              <p:nvPr/>
            </p:nvGrpSpPr>
            <p:grpSpPr>
              <a:xfrm>
                <a:off x="6958567" y="1232386"/>
                <a:ext cx="1188720" cy="261466"/>
                <a:chOff x="9097613" y="2803479"/>
                <a:chExt cx="1829711" cy="1394315"/>
              </a:xfrm>
            </p:grpSpPr>
            <p:sp>
              <p:nvSpPr>
                <p:cNvPr id="21" name="Freeform 20"/>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Freeform 21"/>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4" name="Group 13"/>
              <p:cNvGrpSpPr/>
              <p:nvPr/>
            </p:nvGrpSpPr>
            <p:grpSpPr>
              <a:xfrm>
                <a:off x="8146098" y="819650"/>
                <a:ext cx="1188720" cy="665242"/>
                <a:chOff x="9097607" y="2803479"/>
                <a:chExt cx="1829710" cy="1394315"/>
              </a:xfrm>
            </p:grpSpPr>
            <p:sp>
              <p:nvSpPr>
                <p:cNvPr id="19" name="Freeform 18"/>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0" name="Freeform 19"/>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5" name="Group 14"/>
              <p:cNvGrpSpPr/>
              <p:nvPr/>
            </p:nvGrpSpPr>
            <p:grpSpPr>
              <a:xfrm flipH="1">
                <a:off x="10516215" y="844115"/>
                <a:ext cx="1188720" cy="640684"/>
                <a:chOff x="9097610" y="2803479"/>
                <a:chExt cx="1829711" cy="1394315"/>
              </a:xfrm>
            </p:grpSpPr>
            <p:sp>
              <p:nvSpPr>
                <p:cNvPr id="17" name="Freeform 16"/>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8" name="Freeform 17"/>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6" name="Freeform 15"/>
              <p:cNvSpPr/>
              <p:nvPr/>
            </p:nvSpPr>
            <p:spPr>
              <a:xfrm>
                <a:off x="9335276" y="856239"/>
                <a:ext cx="1180939" cy="631071"/>
              </a:xfrm>
              <a:custGeom>
                <a:avLst/>
                <a:gdLst>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66255 w 1847273"/>
                  <a:gd name="connsiteY5" fmla="*/ 7666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736436 w 1847273"/>
                  <a:gd name="connsiteY4" fmla="*/ 794327 h 886691"/>
                  <a:gd name="connsiteX5" fmla="*/ 157019 w 1847273"/>
                  <a:gd name="connsiteY5" fmla="*/ 868218 h 886691"/>
                  <a:gd name="connsiteX6" fmla="*/ 0 w 1847273"/>
                  <a:gd name="connsiteY6" fmla="*/ 0 h 886691"/>
                  <a:gd name="connsiteX0" fmla="*/ 0 w 1847273"/>
                  <a:gd name="connsiteY0" fmla="*/ 0 h 886691"/>
                  <a:gd name="connsiteX1" fmla="*/ 9236 w 1847273"/>
                  <a:gd name="connsiteY1" fmla="*/ 886691 h 886691"/>
                  <a:gd name="connsiteX2" fmla="*/ 1847273 w 1847273"/>
                  <a:gd name="connsiteY2" fmla="*/ 877454 h 886691"/>
                  <a:gd name="connsiteX3" fmla="*/ 1838036 w 1847273"/>
                  <a:gd name="connsiteY3" fmla="*/ 64654 h 886691"/>
                  <a:gd name="connsiteX4" fmla="*/ 1690254 w 1847273"/>
                  <a:gd name="connsiteY4" fmla="*/ 858982 h 886691"/>
                  <a:gd name="connsiteX5" fmla="*/ 157019 w 1847273"/>
                  <a:gd name="connsiteY5" fmla="*/ 868218 h 886691"/>
                  <a:gd name="connsiteX6" fmla="*/ 0 w 1847273"/>
                  <a:gd name="connsiteY6" fmla="*/ 0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273" h="886691">
                    <a:moveTo>
                      <a:pt x="0" y="0"/>
                    </a:moveTo>
                    <a:cubicBezTo>
                      <a:pt x="3079" y="295564"/>
                      <a:pt x="6157" y="591127"/>
                      <a:pt x="9236" y="886691"/>
                    </a:cubicBezTo>
                    <a:lnTo>
                      <a:pt x="1847273" y="877454"/>
                    </a:lnTo>
                    <a:lnTo>
                      <a:pt x="1838036" y="64654"/>
                    </a:lnTo>
                    <a:lnTo>
                      <a:pt x="1690254" y="858982"/>
                    </a:lnTo>
                    <a:lnTo>
                      <a:pt x="157019" y="868218"/>
                    </a:lnTo>
                    <a:lnTo>
                      <a:pt x="0" y="0"/>
                    </a:lnTo>
                    <a:close/>
                  </a:path>
                </a:pathLst>
              </a:cu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pic>
          <p:nvPicPr>
            <p:cNvPr id="11" name="Picture 10"/>
            <p:cNvPicPr>
              <a:picLocks noChangeAspect="1"/>
            </p:cNvPicPr>
            <p:nvPr/>
          </p:nvPicPr>
          <p:blipFill rotWithShape="1">
            <a:blip r:embed="rId7"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918925" y="955985"/>
              <a:ext cx="219514" cy="291169"/>
            </a:xfrm>
            <a:prstGeom prst="rect">
              <a:avLst/>
            </a:prstGeom>
          </p:spPr>
        </p:pic>
      </p:grpSp>
    </p:spTree>
    <p:extLst>
      <p:ext uri="{BB962C8B-B14F-4D97-AF65-F5344CB8AC3E}">
        <p14:creationId xmlns:p14="http://schemas.microsoft.com/office/powerpoint/2010/main" val="2410032494"/>
      </p:ext>
    </p:extLst>
  </p:cSld>
  <p:clrMapOvr>
    <a:masterClrMapping/>
  </p:clrMapOvr>
  <mc:AlternateContent xmlns:mc="http://schemas.openxmlformats.org/markup-compatibility/2006" xmlns:p14="http://schemas.microsoft.com/office/powerpoint/2010/main">
    <mc:Choice Requires="p14">
      <p:transition spd="slow" p14:dur="2000" advTm="79490"/>
    </mc:Choice>
    <mc:Fallback xmlns="">
      <p:transition spd="slow" advTm="7949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Prototyping</a:t>
            </a:r>
            <a:endParaRPr lang="en-US" dirty="0"/>
          </a:p>
        </p:txBody>
      </p:sp>
      <p:pic>
        <p:nvPicPr>
          <p:cNvPr id="8" name="Content Placeholder 7"/>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987877" y="1662893"/>
            <a:ext cx="3305341" cy="1865330"/>
          </a:xfrm>
        </p:spPr>
      </p:pic>
      <p:pic>
        <p:nvPicPr>
          <p:cNvPr id="9" name="Content Placeholder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606" y="1662893"/>
            <a:ext cx="4374095" cy="1861317"/>
          </a:xfrm>
          <a:prstGeom prst="rect">
            <a:avLst/>
          </a:prstGeom>
        </p:spPr>
      </p:pic>
      <p:pic>
        <p:nvPicPr>
          <p:cNvPr id="5" name="Content Placeholder 4"/>
          <p:cNvPicPr>
            <a:picLocks noGrp="1" noChangeAspect="1"/>
          </p:cNvPicPr>
          <p:nvPr>
            <p:ph sz="half" idx="4294967295"/>
          </p:nvPr>
        </p:nvPicPr>
        <p:blipFill>
          <a:blip r:embed="rId5" cstate="email">
            <a:extLst>
              <a:ext uri="{28A0092B-C50C-407E-A947-70E740481C1C}">
                <a14:useLocalDpi xmlns:a14="http://schemas.microsoft.com/office/drawing/2010/main"/>
              </a:ext>
            </a:extLst>
          </a:blip>
          <a:stretch>
            <a:fillRect/>
          </a:stretch>
        </p:blipFill>
        <p:spPr>
          <a:xfrm>
            <a:off x="3955265" y="4496319"/>
            <a:ext cx="2950831" cy="1856498"/>
          </a:xfr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9444" y="1661024"/>
            <a:ext cx="3297216" cy="1860263"/>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0724" y="4496319"/>
            <a:ext cx="3319779" cy="185649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0400" y="4490073"/>
            <a:ext cx="2529843" cy="1866277"/>
          </a:xfrm>
          <a:prstGeom prst="rect">
            <a:avLst/>
          </a:prstGeom>
        </p:spPr>
      </p:pic>
      <p:sp>
        <p:nvSpPr>
          <p:cNvPr id="6" name="Slide Number Placeholder 5"/>
          <p:cNvSpPr>
            <a:spLocks noGrp="1"/>
          </p:cNvSpPr>
          <p:nvPr>
            <p:ph type="sldNum" sz="quarter" idx="12"/>
          </p:nvPr>
        </p:nvSpPr>
        <p:spPr/>
        <p:txBody>
          <a:bodyPr/>
          <a:lstStyle/>
          <a:p>
            <a:fld id="{5962697A-6C97-4252-9758-8503965A36F3}" type="slidenum">
              <a:rPr lang="en-US" smtClean="0"/>
              <a:t>18</a:t>
            </a:fld>
            <a:endParaRPr lang="en-US"/>
          </a:p>
        </p:txBody>
      </p:sp>
      <p:sp>
        <p:nvSpPr>
          <p:cNvPr id="3" name="TextBox 2"/>
          <p:cNvSpPr txBox="1"/>
          <p:nvPr/>
        </p:nvSpPr>
        <p:spPr>
          <a:xfrm>
            <a:off x="616605" y="3529697"/>
            <a:ext cx="4360195" cy="276999"/>
          </a:xfrm>
          <a:prstGeom prst="rect">
            <a:avLst/>
          </a:prstGeom>
          <a:noFill/>
        </p:spPr>
        <p:txBody>
          <a:bodyPr wrap="square" rtlCol="0">
            <a:spAutoFit/>
          </a:bodyPr>
          <a:lstStyle/>
          <a:p>
            <a:pPr algn="ctr"/>
            <a:r>
              <a:rPr lang="en-US" sz="1200" dirty="0" smtClean="0"/>
              <a:t>First prototype using cylinder and cube primitives</a:t>
            </a:r>
            <a:endParaRPr lang="en-US" sz="1200" dirty="0"/>
          </a:p>
        </p:txBody>
      </p:sp>
      <p:sp>
        <p:nvSpPr>
          <p:cNvPr id="14" name="TextBox 13"/>
          <p:cNvSpPr txBox="1"/>
          <p:nvPr/>
        </p:nvSpPr>
        <p:spPr>
          <a:xfrm>
            <a:off x="4997402" y="3523156"/>
            <a:ext cx="3305341" cy="461665"/>
          </a:xfrm>
          <a:prstGeom prst="rect">
            <a:avLst/>
          </a:prstGeom>
          <a:noFill/>
        </p:spPr>
        <p:txBody>
          <a:bodyPr wrap="square" rtlCol="0">
            <a:spAutoFit/>
          </a:bodyPr>
          <a:lstStyle/>
          <a:p>
            <a:pPr algn="ctr"/>
            <a:r>
              <a:rPr lang="en-US" sz="1200" dirty="0" smtClean="0"/>
              <a:t>Use asset store assets to quickly block level</a:t>
            </a:r>
          </a:p>
          <a:p>
            <a:pPr algn="ctr"/>
            <a:r>
              <a:rPr lang="en-US" sz="1200" dirty="0"/>
              <a:t>Stretch and squash models to get the right “feel</a:t>
            </a:r>
            <a:r>
              <a:rPr lang="en-US" sz="1200" dirty="0" smtClean="0"/>
              <a:t>”</a:t>
            </a:r>
            <a:endParaRPr lang="en-US" sz="1200" dirty="0"/>
          </a:p>
        </p:txBody>
      </p:sp>
      <p:sp>
        <p:nvSpPr>
          <p:cNvPr id="15" name="TextBox 14"/>
          <p:cNvSpPr txBox="1"/>
          <p:nvPr/>
        </p:nvSpPr>
        <p:spPr>
          <a:xfrm>
            <a:off x="8293218" y="3529696"/>
            <a:ext cx="3283317" cy="276999"/>
          </a:xfrm>
          <a:prstGeom prst="rect">
            <a:avLst/>
          </a:prstGeom>
          <a:noFill/>
        </p:spPr>
        <p:txBody>
          <a:bodyPr wrap="square" rtlCol="0">
            <a:spAutoFit/>
          </a:bodyPr>
          <a:lstStyle/>
          <a:p>
            <a:pPr algn="ctr"/>
            <a:r>
              <a:rPr lang="en-US" sz="1200" dirty="0" smtClean="0"/>
              <a:t>Allowed us to quickly test a new camera angle</a:t>
            </a:r>
            <a:endParaRPr lang="en-US" sz="1200" dirty="0"/>
          </a:p>
        </p:txBody>
      </p:sp>
      <p:sp>
        <p:nvSpPr>
          <p:cNvPr id="16" name="TextBox 15"/>
          <p:cNvSpPr txBox="1"/>
          <p:nvPr/>
        </p:nvSpPr>
        <p:spPr>
          <a:xfrm>
            <a:off x="610724" y="4219320"/>
            <a:ext cx="3319779" cy="276999"/>
          </a:xfrm>
          <a:prstGeom prst="rect">
            <a:avLst/>
          </a:prstGeom>
          <a:noFill/>
        </p:spPr>
        <p:txBody>
          <a:bodyPr wrap="square" rtlCol="0">
            <a:spAutoFit/>
          </a:bodyPr>
          <a:lstStyle/>
          <a:p>
            <a:pPr algn="ctr"/>
            <a:r>
              <a:rPr lang="en-US" sz="1200" dirty="0"/>
              <a:t>Prototype obstacles with primitives</a:t>
            </a:r>
          </a:p>
        </p:txBody>
      </p:sp>
      <p:sp>
        <p:nvSpPr>
          <p:cNvPr id="18" name="TextBox 17"/>
          <p:cNvSpPr txBox="1"/>
          <p:nvPr/>
        </p:nvSpPr>
        <p:spPr>
          <a:xfrm>
            <a:off x="6940400" y="4204665"/>
            <a:ext cx="2529843" cy="276999"/>
          </a:xfrm>
          <a:prstGeom prst="rect">
            <a:avLst/>
          </a:prstGeom>
          <a:noFill/>
        </p:spPr>
        <p:txBody>
          <a:bodyPr wrap="square" rtlCol="0">
            <a:spAutoFit/>
          </a:bodyPr>
          <a:lstStyle/>
          <a:p>
            <a:pPr algn="ctr"/>
            <a:r>
              <a:rPr lang="en-US" sz="1200" dirty="0" smtClean="0"/>
              <a:t>T-pose 3D models before </a:t>
            </a:r>
            <a:r>
              <a:rPr lang="en-US" sz="1200" dirty="0" err="1" smtClean="0"/>
              <a:t>anims</a:t>
            </a:r>
            <a:endParaRPr lang="en-US" sz="1200" dirty="0"/>
          </a:p>
        </p:txBody>
      </p:sp>
      <p:sp>
        <p:nvSpPr>
          <p:cNvPr id="19" name="TextBox 18"/>
          <p:cNvSpPr txBox="1"/>
          <p:nvPr/>
        </p:nvSpPr>
        <p:spPr>
          <a:xfrm>
            <a:off x="3964807" y="4226085"/>
            <a:ext cx="2941289" cy="276999"/>
          </a:xfrm>
          <a:prstGeom prst="rect">
            <a:avLst/>
          </a:prstGeom>
          <a:noFill/>
        </p:spPr>
        <p:txBody>
          <a:bodyPr wrap="square" rtlCol="0">
            <a:spAutoFit/>
          </a:bodyPr>
          <a:lstStyle/>
          <a:p>
            <a:pPr algn="ctr"/>
            <a:r>
              <a:rPr lang="en-US" sz="1200" dirty="0"/>
              <a:t>2D billboards as enemy </a:t>
            </a:r>
            <a:r>
              <a:rPr lang="en-US" sz="1200" dirty="0" smtClean="0"/>
              <a:t>placeholders</a:t>
            </a:r>
            <a:endParaRPr lang="en-US" sz="1200" dirty="0"/>
          </a:p>
        </p:txBody>
      </p:sp>
    </p:spTree>
    <p:extLst>
      <p:ext uri="{BB962C8B-B14F-4D97-AF65-F5344CB8AC3E}">
        <p14:creationId xmlns:p14="http://schemas.microsoft.com/office/powerpoint/2010/main" val="2552071532"/>
      </p:ext>
    </p:extLst>
  </p:cSld>
  <p:clrMapOvr>
    <a:masterClrMapping/>
  </p:clrMapOvr>
  <mc:AlternateContent xmlns:mc="http://schemas.openxmlformats.org/markup-compatibility/2006" xmlns:p14="http://schemas.microsoft.com/office/powerpoint/2010/main">
    <mc:Choice Requires="p14">
      <p:transition spd="slow" p14:dur="2000" advTm="156254"/>
    </mc:Choice>
    <mc:Fallback xmlns="">
      <p:transition spd="slow" advTm="15625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Discovery</a:t>
            </a:r>
            <a:endParaRPr lang="en-US" dirty="0"/>
          </a:p>
        </p:txBody>
      </p:sp>
      <p:sp>
        <p:nvSpPr>
          <p:cNvPr id="10" name="Content Placeholder 9"/>
          <p:cNvSpPr>
            <a:spLocks noGrp="1"/>
          </p:cNvSpPr>
          <p:nvPr>
            <p:ph sz="half" idx="1"/>
          </p:nvPr>
        </p:nvSpPr>
        <p:spPr/>
        <p:txBody>
          <a:bodyPr/>
          <a:lstStyle/>
          <a:p>
            <a:r>
              <a:rPr lang="en-US" dirty="0" smtClean="0"/>
              <a:t>We want </a:t>
            </a:r>
            <a:r>
              <a:rPr lang="en-US" b="1" dirty="0" smtClean="0"/>
              <a:t>FAST</a:t>
            </a:r>
            <a:endParaRPr lang="en-US" dirty="0" smtClean="0"/>
          </a:p>
          <a:p>
            <a:pPr lvl="1"/>
            <a:r>
              <a:rPr lang="en-US" dirty="0" smtClean="0">
                <a:sym typeface="Wingdings" panose="05000000000000000000" pitchFamily="2" charset="2"/>
              </a:rPr>
              <a:t>Faster than competition</a:t>
            </a:r>
          </a:p>
          <a:p>
            <a:pPr lvl="1"/>
            <a:r>
              <a:rPr lang="en-US" dirty="0" smtClean="0">
                <a:sym typeface="Wingdings" panose="05000000000000000000" pitchFamily="2" charset="2"/>
              </a:rPr>
              <a:t>Sense of danger</a:t>
            </a:r>
          </a:p>
          <a:p>
            <a:pPr lvl="1"/>
            <a:r>
              <a:rPr lang="en-US" dirty="0" smtClean="0">
                <a:sym typeface="Wingdings" panose="05000000000000000000" pitchFamily="2" charset="2"/>
              </a:rPr>
              <a:t> More look-ahead</a:t>
            </a:r>
          </a:p>
          <a:p>
            <a:r>
              <a:rPr lang="en-US" dirty="0" smtClean="0">
                <a:sym typeface="Wingdings" panose="05000000000000000000" pitchFamily="2" charset="2"/>
              </a:rPr>
              <a:t>Rotate camera angle</a:t>
            </a:r>
          </a:p>
          <a:p>
            <a:pPr lvl="1"/>
            <a:r>
              <a:rPr lang="en-US" dirty="0" smtClean="0">
                <a:sym typeface="Wingdings" panose="05000000000000000000" pitchFamily="2" charset="2"/>
              </a:rPr>
              <a:t>See further down</a:t>
            </a:r>
          </a:p>
          <a:p>
            <a:pPr lvl="1"/>
            <a:r>
              <a:rPr lang="en-US" dirty="0" smtClean="0">
                <a:sym typeface="Wingdings" panose="05000000000000000000" pitchFamily="2" charset="2"/>
              </a:rPr>
              <a:t>Better sense of speed</a:t>
            </a:r>
          </a:p>
          <a:p>
            <a:pPr lvl="1"/>
            <a:r>
              <a:rPr lang="en-US" dirty="0" smtClean="0">
                <a:sym typeface="Wingdings" panose="05000000000000000000" pitchFamily="2" charset="2"/>
              </a:rPr>
              <a:t>Better angle for wheel model</a:t>
            </a:r>
          </a:p>
          <a:p>
            <a:pPr lvl="1"/>
            <a:endParaRPr lang="en-US" dirty="0" smtClean="0">
              <a:sym typeface="Wingdings" panose="05000000000000000000" pitchFamily="2" charset="2"/>
            </a:endParaRPr>
          </a:p>
        </p:txBody>
      </p:sp>
      <p:pic>
        <p:nvPicPr>
          <p:cNvPr id="3"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654066"/>
            <a:ext cx="5181600" cy="2926018"/>
          </a:xfrm>
          <a:effectLst>
            <a:softEdge rad="1270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3669018"/>
            <a:ext cx="5181600" cy="2923418"/>
          </a:xfrm>
          <a:prstGeom prst="rect">
            <a:avLst/>
          </a:prstGeom>
          <a:effectLst>
            <a:softEdge rad="127000"/>
          </a:effectLst>
        </p:spPr>
      </p:pic>
      <p:sp>
        <p:nvSpPr>
          <p:cNvPr id="7" name="Slide Number Placeholder 6"/>
          <p:cNvSpPr>
            <a:spLocks noGrp="1"/>
          </p:cNvSpPr>
          <p:nvPr>
            <p:ph type="sldNum" sz="quarter" idx="12"/>
          </p:nvPr>
        </p:nvSpPr>
        <p:spPr/>
        <p:txBody>
          <a:bodyPr/>
          <a:lstStyle/>
          <a:p>
            <a:fld id="{5962697A-6C97-4252-9758-8503965A36F3}" type="slidenum">
              <a:rPr lang="en-US" smtClean="0"/>
              <a:t>19</a:t>
            </a:fld>
            <a:endParaRPr lang="en-US"/>
          </a:p>
        </p:txBody>
      </p:sp>
      <p:sp>
        <p:nvSpPr>
          <p:cNvPr id="6" name="TextBox 5"/>
          <p:cNvSpPr txBox="1"/>
          <p:nvPr/>
        </p:nvSpPr>
        <p:spPr>
          <a:xfrm>
            <a:off x="10485670" y="735518"/>
            <a:ext cx="723275" cy="584775"/>
          </a:xfrm>
          <a:prstGeom prst="rect">
            <a:avLst/>
          </a:prstGeom>
          <a:noFill/>
        </p:spPr>
        <p:txBody>
          <a:bodyPr wrap="none" rtlCol="0">
            <a:spAutoFit/>
          </a:bodyPr>
          <a:lstStyle/>
          <a:p>
            <a:r>
              <a:rPr lang="en-US" sz="3200" dirty="0" smtClean="0">
                <a:solidFill>
                  <a:schemeClr val="bg1"/>
                </a:solidFill>
                <a:latin typeface="Tarzan-DW" pitchFamily="50" charset="0"/>
              </a:rPr>
              <a:t>2D</a:t>
            </a:r>
            <a:endParaRPr lang="en-US" sz="3200" dirty="0">
              <a:solidFill>
                <a:schemeClr val="bg1"/>
              </a:solidFill>
              <a:latin typeface="Tarzan-DW" pitchFamily="50" charset="0"/>
            </a:endParaRPr>
          </a:p>
        </p:txBody>
      </p:sp>
      <p:sp>
        <p:nvSpPr>
          <p:cNvPr id="9" name="TextBox 8"/>
          <p:cNvSpPr txBox="1"/>
          <p:nvPr/>
        </p:nvSpPr>
        <p:spPr>
          <a:xfrm>
            <a:off x="10485670" y="3793245"/>
            <a:ext cx="721672" cy="584775"/>
          </a:xfrm>
          <a:prstGeom prst="rect">
            <a:avLst/>
          </a:prstGeom>
          <a:noFill/>
        </p:spPr>
        <p:txBody>
          <a:bodyPr wrap="none" rtlCol="0">
            <a:spAutoFit/>
          </a:bodyPr>
          <a:lstStyle/>
          <a:p>
            <a:r>
              <a:rPr lang="en-US" sz="3200" dirty="0" smtClean="0">
                <a:solidFill>
                  <a:schemeClr val="bg1"/>
                </a:solidFill>
                <a:latin typeface="Tarzan-DW" pitchFamily="50" charset="0"/>
              </a:rPr>
              <a:t>3D</a:t>
            </a:r>
            <a:endParaRPr lang="en-US" sz="3200" dirty="0">
              <a:solidFill>
                <a:schemeClr val="bg1"/>
              </a:solidFill>
              <a:latin typeface="Tarzan-DW" pitchFamily="50" charset="0"/>
            </a:endParaRPr>
          </a:p>
        </p:txBody>
      </p:sp>
    </p:spTree>
    <p:extLst>
      <p:ext uri="{BB962C8B-B14F-4D97-AF65-F5344CB8AC3E}">
        <p14:creationId xmlns:p14="http://schemas.microsoft.com/office/powerpoint/2010/main" val="1184348037"/>
      </p:ext>
    </p:extLst>
  </p:cSld>
  <p:clrMapOvr>
    <a:masterClrMapping/>
  </p:clrMapOvr>
  <mc:AlternateContent xmlns:mc="http://schemas.openxmlformats.org/markup-compatibility/2006" xmlns:p14="http://schemas.microsoft.com/office/powerpoint/2010/main">
    <mc:Choice Requires="p14">
      <p:transition spd="slow" p14:dur="2000" advTm="109850"/>
    </mc:Choice>
    <mc:Fallback xmlns="">
      <p:transition spd="slow" advTm="10985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KATSU ENTERTAINMENT</a:t>
            </a:r>
            <a:endParaRPr lang="en-US" dirty="0"/>
          </a:p>
        </p:txBody>
      </p:sp>
      <p:sp>
        <p:nvSpPr>
          <p:cNvPr id="5" name="Text Placeholder 4"/>
          <p:cNvSpPr>
            <a:spLocks noGrp="1"/>
          </p:cNvSpPr>
          <p:nvPr>
            <p:ph type="body" idx="1"/>
          </p:nvPr>
        </p:nvSpPr>
        <p:spPr>
          <a:xfrm>
            <a:off x="530214" y="1705816"/>
            <a:ext cx="2532931" cy="576262"/>
          </a:xfrm>
        </p:spPr>
        <p:txBody>
          <a:bodyPr/>
          <a:lstStyle/>
          <a:p>
            <a:pPr algn="ctr"/>
            <a:r>
              <a:rPr lang="en-US" sz="2200" dirty="0" smtClean="0"/>
              <a:t>Stephane Imbert</a:t>
            </a:r>
            <a:endParaRPr lang="en-US" sz="2200" dirty="0"/>
          </a:p>
        </p:txBody>
      </p:sp>
      <p:sp>
        <p:nvSpPr>
          <p:cNvPr id="7" name="Text Placeholder 6"/>
          <p:cNvSpPr>
            <a:spLocks noGrp="1"/>
          </p:cNvSpPr>
          <p:nvPr>
            <p:ph type="body" sz="quarter" idx="3"/>
          </p:nvPr>
        </p:nvSpPr>
        <p:spPr>
          <a:xfrm>
            <a:off x="3205027" y="1716803"/>
            <a:ext cx="2563695" cy="576262"/>
          </a:xfrm>
        </p:spPr>
        <p:txBody>
          <a:bodyPr/>
          <a:lstStyle/>
          <a:p>
            <a:pPr algn="ctr"/>
            <a:r>
              <a:rPr lang="en-US" sz="2200" dirty="0" smtClean="0"/>
              <a:t>Anthony </a:t>
            </a:r>
            <a:r>
              <a:rPr lang="en-US" sz="2200" dirty="0" err="1" smtClean="0"/>
              <a:t>Marinello</a:t>
            </a:r>
            <a:endParaRPr lang="en-US" sz="2200" dirty="0"/>
          </a:p>
        </p:txBody>
      </p:sp>
      <p:sp>
        <p:nvSpPr>
          <p:cNvPr id="3" name="Slide Number Placeholder 2"/>
          <p:cNvSpPr>
            <a:spLocks noGrp="1"/>
          </p:cNvSpPr>
          <p:nvPr>
            <p:ph type="sldNum" sz="quarter" idx="12"/>
          </p:nvPr>
        </p:nvSpPr>
        <p:spPr/>
        <p:txBody>
          <a:bodyPr/>
          <a:lstStyle/>
          <a:p>
            <a:fld id="{5962697A-6C97-4252-9758-8503965A36F3}" type="slidenum">
              <a:rPr lang="en-US" smtClean="0"/>
              <a:t>2</a:t>
            </a:fld>
            <a:endParaRPr lang="en-US"/>
          </a:p>
        </p:txBody>
      </p:sp>
      <p:pic>
        <p:nvPicPr>
          <p:cNvPr id="10" name="Picture 2" descr="26232288_10155531121839405_2285089732671864348_o.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3205027" y="2289249"/>
            <a:ext cx="2563695" cy="25329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 name="Picture 2" descr="Stephane Imbert"/>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530214" y="2289249"/>
            <a:ext cx="2532930" cy="253293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162826" y="1930400"/>
            <a:ext cx="5181600" cy="2874962"/>
            <a:chOff x="6194859" y="1751695"/>
            <a:chExt cx="5181600" cy="2874962"/>
          </a:xfrm>
        </p:grpSpPr>
        <p:pic>
          <p:nvPicPr>
            <p:cNvPr id="12" name="Picture 2" descr="Our gam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6194859" y="1751695"/>
              <a:ext cx="5181600" cy="2874962"/>
            </a:xfrm>
            <a:prstGeom prst="rect">
              <a:avLst/>
            </a:prstGeom>
          </p:spPr>
        </p:pic>
        <p:pic>
          <p:nvPicPr>
            <p:cNvPr id="13" name="Picture 12"/>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27556">
              <a:off x="9148960" y="3562265"/>
              <a:ext cx="1034672" cy="1031302"/>
            </a:xfrm>
            <a:prstGeom prst="rect">
              <a:avLst/>
            </a:prstGeom>
          </p:spPr>
        </p:pic>
      </p:grpSp>
      <p:grpSp>
        <p:nvGrpSpPr>
          <p:cNvPr id="14" name="Group 13"/>
          <p:cNvGrpSpPr/>
          <p:nvPr/>
        </p:nvGrpSpPr>
        <p:grpSpPr>
          <a:xfrm>
            <a:off x="711959" y="5168708"/>
            <a:ext cx="4957180" cy="1357385"/>
            <a:chOff x="216254" y="6074035"/>
            <a:chExt cx="4957180" cy="1357385"/>
          </a:xfrm>
          <a:solidFill>
            <a:schemeClr val="accent2">
              <a:lumMod val="75000"/>
            </a:schemeClr>
          </a:solidFill>
        </p:grpSpPr>
        <p:grpSp>
          <p:nvGrpSpPr>
            <p:cNvPr id="15" name="Group 14"/>
            <p:cNvGrpSpPr/>
            <p:nvPr/>
          </p:nvGrpSpPr>
          <p:grpSpPr>
            <a:xfrm>
              <a:off x="216254" y="6074035"/>
              <a:ext cx="4957180" cy="1357385"/>
              <a:chOff x="216254" y="6147925"/>
              <a:chExt cx="4957180" cy="1357385"/>
            </a:xfrm>
            <a:grpFill/>
          </p:grpSpPr>
          <p:pic>
            <p:nvPicPr>
              <p:cNvPr id="17" name="Picture 2" descr="Image result for facebook ico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9603" y="6497830"/>
                <a:ext cx="274320" cy="274320"/>
              </a:xfrm>
              <a:prstGeom prst="rect">
                <a:avLst/>
              </a:prstGeom>
              <a:grpFill/>
              <a:extLst/>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603" y="6164654"/>
                <a:ext cx="274320" cy="274320"/>
              </a:xfrm>
              <a:prstGeom prst="rect">
                <a:avLst/>
              </a:prstGeom>
              <a:grpFill/>
            </p:spPr>
          </p:pic>
          <p:pic>
            <p:nvPicPr>
              <p:cNvPr id="19" name="Picture 1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6254" y="6824617"/>
                <a:ext cx="281018" cy="274320"/>
              </a:xfrm>
              <a:prstGeom prst="rect">
                <a:avLst/>
              </a:prstGeom>
              <a:solidFill>
                <a:schemeClr val="bg1"/>
              </a:solidFill>
            </p:spPr>
          </p:pic>
          <p:sp>
            <p:nvSpPr>
              <p:cNvPr id="20" name="TextBox 19"/>
              <p:cNvSpPr txBox="1"/>
              <p:nvPr/>
            </p:nvSpPr>
            <p:spPr>
              <a:xfrm>
                <a:off x="484954" y="6801986"/>
                <a:ext cx="4688480" cy="369332"/>
              </a:xfrm>
              <a:prstGeom prst="rect">
                <a:avLst/>
              </a:prstGeom>
              <a:grpFill/>
              <a:effectLst>
                <a:softEdge rad="63500"/>
              </a:effectLst>
            </p:spPr>
            <p:txBody>
              <a:bodyPr wrap="square" rtlCol="0">
                <a:spAutoFit/>
              </a:bodyPr>
              <a:lstStyle/>
              <a:p>
                <a:r>
                  <a:rPr lang="en-US" dirty="0" smtClean="0">
                    <a:solidFill>
                      <a:schemeClr val="bg1"/>
                    </a:solidFill>
                  </a:rPr>
                  <a:t> </a:t>
                </a:r>
                <a:r>
                  <a:rPr lang="en-US" dirty="0" err="1" smtClean="0">
                    <a:solidFill>
                      <a:schemeClr val="bg1"/>
                    </a:solidFill>
                  </a:rPr>
                  <a:t>KatsuEntertainment</a:t>
                </a:r>
                <a:endParaRPr lang="en-US" dirty="0">
                  <a:solidFill>
                    <a:schemeClr val="bg1"/>
                  </a:solidFill>
                </a:endParaRPr>
              </a:p>
            </p:txBody>
          </p:sp>
          <p:sp>
            <p:nvSpPr>
              <p:cNvPr id="21" name="TextBox 20"/>
              <p:cNvSpPr txBox="1"/>
              <p:nvPr/>
            </p:nvSpPr>
            <p:spPr>
              <a:xfrm>
                <a:off x="484954" y="6467994"/>
                <a:ext cx="4688480" cy="369332"/>
              </a:xfrm>
              <a:prstGeom prst="rect">
                <a:avLst/>
              </a:prstGeom>
              <a:grpFill/>
              <a:effectLst>
                <a:softEdge rad="63500"/>
              </a:effectLst>
            </p:spPr>
            <p:txBody>
              <a:bodyPr wrap="square" rtlCol="0">
                <a:spAutoFit/>
              </a:bodyPr>
              <a:lstStyle/>
              <a:p>
                <a:r>
                  <a:rPr lang="en-US" dirty="0" smtClean="0">
                    <a:solidFill>
                      <a:schemeClr val="bg1"/>
                    </a:solidFill>
                  </a:rPr>
                  <a:t> </a:t>
                </a:r>
                <a:r>
                  <a:rPr lang="en-US" dirty="0" err="1" smtClean="0">
                    <a:solidFill>
                      <a:schemeClr val="bg1"/>
                    </a:solidFill>
                  </a:rPr>
                  <a:t>KatsuEntertainment</a:t>
                </a:r>
                <a:endParaRPr lang="en-US" dirty="0">
                  <a:solidFill>
                    <a:schemeClr val="bg1"/>
                  </a:solidFill>
                </a:endParaRPr>
              </a:p>
            </p:txBody>
          </p:sp>
          <p:sp>
            <p:nvSpPr>
              <p:cNvPr id="22" name="TextBox 21"/>
              <p:cNvSpPr txBox="1"/>
              <p:nvPr/>
            </p:nvSpPr>
            <p:spPr>
              <a:xfrm>
                <a:off x="484954" y="6147925"/>
                <a:ext cx="4688480" cy="369332"/>
              </a:xfrm>
              <a:prstGeom prst="rect">
                <a:avLst/>
              </a:prstGeom>
              <a:grpFill/>
              <a:effectLst>
                <a:softEdge rad="63500"/>
              </a:effectLst>
            </p:spPr>
            <p:txBody>
              <a:bodyPr wrap="square" rtlCol="0">
                <a:spAutoFit/>
              </a:bodyPr>
              <a:lstStyle/>
              <a:p>
                <a:r>
                  <a:rPr lang="en-US" dirty="0" smtClean="0">
                    <a:solidFill>
                      <a:schemeClr val="bg1"/>
                    </a:solidFill>
                  </a:rPr>
                  <a:t> @</a:t>
                </a:r>
                <a:r>
                  <a:rPr lang="en-US" dirty="0" err="1" smtClean="0">
                    <a:solidFill>
                      <a:schemeClr val="bg1"/>
                    </a:solidFill>
                  </a:rPr>
                  <a:t>KatsuGames</a:t>
                </a:r>
                <a:endParaRPr lang="en-US" dirty="0">
                  <a:solidFill>
                    <a:schemeClr val="bg1"/>
                  </a:solidFill>
                </a:endParaRPr>
              </a:p>
            </p:txBody>
          </p:sp>
          <p:sp>
            <p:nvSpPr>
              <p:cNvPr id="23" name="TextBox 22"/>
              <p:cNvSpPr txBox="1"/>
              <p:nvPr/>
            </p:nvSpPr>
            <p:spPr>
              <a:xfrm>
                <a:off x="484954" y="7135978"/>
                <a:ext cx="4688480" cy="369332"/>
              </a:xfrm>
              <a:prstGeom prst="rect">
                <a:avLst/>
              </a:prstGeom>
              <a:grpFill/>
              <a:effectLst>
                <a:softEdge rad="63500"/>
              </a:effectLst>
            </p:spPr>
            <p:txBody>
              <a:bodyPr wrap="square" rtlCol="0">
                <a:spAutoFit/>
              </a:bodyPr>
              <a:lstStyle/>
              <a:p>
                <a:r>
                  <a:rPr lang="en-US" dirty="0" smtClean="0">
                    <a:solidFill>
                      <a:schemeClr val="bg1"/>
                    </a:solidFill>
                  </a:rPr>
                  <a:t> www.katsugames.com</a:t>
                </a:r>
                <a:endParaRPr lang="en-US" dirty="0">
                  <a:solidFill>
                    <a:schemeClr val="bg1"/>
                  </a:solidFill>
                </a:endParaRPr>
              </a:p>
            </p:txBody>
          </p:sp>
        </p:grpSp>
        <p:pic>
          <p:nvPicPr>
            <p:cNvPr id="16" name="Picture 14" descr="Related image"/>
            <p:cNvPicPr>
              <a:picLocks noChangeAspect="1" noChangeArrowheads="1"/>
            </p:cNvPicPr>
            <p:nvPr/>
          </p:nvPicPr>
          <p:blipFill>
            <a:blip r:embed="rId10"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9603" y="7122971"/>
              <a:ext cx="274320" cy="274320"/>
            </a:xfrm>
            <a:prstGeom prst="rect">
              <a:avLst/>
            </a:prstGeom>
            <a:solidFill>
              <a:schemeClr val="bg1"/>
            </a:solidFill>
            <a:extLst/>
          </p:spPr>
        </p:pic>
      </p:grpSp>
      <p:pic>
        <p:nvPicPr>
          <p:cNvPr id="25" name="Picture 10" descr="Related imag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511258" y="4967650"/>
            <a:ext cx="1204460" cy="5871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Image result for hasbro logo"/>
          <p:cNvPicPr>
            <a:picLocks noChangeAspect="1" noChangeArrowheads="1"/>
          </p:cNvPicPr>
          <p:nvPr/>
        </p:nvPicPr>
        <p:blipFill rotWithShape="1">
          <a:blip r:embed="rId12" cstate="email">
            <a:biLevel thresh="75000"/>
            <a:extLst>
              <a:ext uri="{28A0092B-C50C-407E-A947-70E740481C1C}">
                <a14:useLocalDpi xmlns:a14="http://schemas.microsoft.com/office/drawing/2010/main"/>
              </a:ext>
            </a:extLst>
          </a:blip>
          <a:srcRect/>
          <a:stretch/>
        </p:blipFill>
        <p:spPr bwMode="auto">
          <a:xfrm>
            <a:off x="10592713" y="4662799"/>
            <a:ext cx="1069489" cy="10842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dc comics logo"/>
          <p:cNvPicPr>
            <a:picLocks noChangeAspect="1" noChangeArrowheads="1"/>
          </p:cNvPicPr>
          <p:nvPr/>
        </p:nvPicPr>
        <p:blipFill>
          <a:blip r:embed="rId13" cstate="email">
            <a:biLevel thresh="75000"/>
            <a:extLst>
              <a:ext uri="{28A0092B-C50C-407E-A947-70E740481C1C}">
                <a14:useLocalDpi xmlns:a14="http://schemas.microsoft.com/office/drawing/2010/main"/>
              </a:ext>
            </a:extLst>
          </a:blip>
          <a:srcRect/>
          <a:stretch>
            <a:fillRect/>
          </a:stretch>
        </p:blipFill>
        <p:spPr bwMode="auto">
          <a:xfrm>
            <a:off x="6009046" y="4830896"/>
            <a:ext cx="806751" cy="8067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Image result for warner interactive"/>
          <p:cNvPicPr>
            <a:picLocks noChangeAspect="1" noChangeArrowheads="1"/>
          </p:cNvPicPr>
          <p:nvPr/>
        </p:nvPicPr>
        <p:blipFill rotWithShape="1">
          <a:blip r:embed="rId14" cstate="email">
            <a:clrChange>
              <a:clrFrom>
                <a:srgbClr val="F2F2F2"/>
              </a:clrFrom>
              <a:clrTo>
                <a:srgbClr val="F2F2F2">
                  <a:alpha val="0"/>
                </a:srgbClr>
              </a:clrTo>
            </a:clrChange>
            <a:extLst>
              <a:ext uri="{28A0092B-C50C-407E-A947-70E740481C1C}">
                <a14:useLocalDpi xmlns:a14="http://schemas.microsoft.com/office/drawing/2010/main"/>
              </a:ext>
            </a:extLst>
          </a:blip>
          <a:srcRect/>
          <a:stretch/>
        </p:blipFill>
        <p:spPr bwMode="auto">
          <a:xfrm>
            <a:off x="6949060" y="4912278"/>
            <a:ext cx="673319" cy="6990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nextstophongkong.com/wp-content/uploads/2011/12/Sanrio-Gift-Gate.jpg"/>
          <p:cNvPicPr>
            <a:picLocks noChangeAspect="1" noChangeArrowheads="1"/>
          </p:cNvPicPr>
          <p:nvPr/>
        </p:nvPicPr>
        <p:blipFill rotWithShape="1">
          <a:blip r:embed="rId15" cstate="email">
            <a:clrChange>
              <a:clrFrom>
                <a:srgbClr val="FFFFFF"/>
              </a:clrFrom>
              <a:clrTo>
                <a:srgbClr val="FFFFFF">
                  <a:alpha val="0"/>
                </a:srgbClr>
              </a:clrTo>
            </a:clrChange>
            <a:biLevel thresh="75000"/>
            <a:extLst>
              <a:ext uri="{28A0092B-C50C-407E-A947-70E740481C1C}">
                <a14:useLocalDpi xmlns:a14="http://schemas.microsoft.com/office/drawing/2010/main"/>
              </a:ext>
            </a:extLst>
          </a:blip>
          <a:srcRect/>
          <a:stretch/>
        </p:blipFill>
        <p:spPr bwMode="auto">
          <a:xfrm>
            <a:off x="7661477" y="4912278"/>
            <a:ext cx="1806594" cy="57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701741"/>
      </p:ext>
    </p:extLst>
  </p:cSld>
  <p:clrMapOvr>
    <a:masterClrMapping/>
  </p:clrMapOvr>
  <mc:AlternateContent xmlns:mc="http://schemas.openxmlformats.org/markup-compatibility/2006" xmlns:p14="http://schemas.microsoft.com/office/powerpoint/2010/main">
    <mc:Choice Requires="p14">
      <p:transition spd="slow" p14:dur="2000" advTm="43491"/>
    </mc:Choice>
    <mc:Fallback xmlns="">
      <p:transition spd="slow" advTm="4349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9679459" y="3041896"/>
            <a:ext cx="2232455" cy="40975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261592" y="3520095"/>
            <a:ext cx="1929419" cy="335616"/>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idx="1"/>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57613" y="1328675"/>
            <a:ext cx="9768689" cy="5485902"/>
          </a:xfrm>
        </p:spPr>
      </p:pic>
      <p:sp>
        <p:nvSpPr>
          <p:cNvPr id="5" name="Title 4"/>
          <p:cNvSpPr>
            <a:spLocks noGrp="1"/>
          </p:cNvSpPr>
          <p:nvPr>
            <p:ph type="title"/>
          </p:nvPr>
        </p:nvSpPr>
        <p:spPr/>
        <p:txBody>
          <a:bodyPr/>
          <a:lstStyle/>
          <a:p>
            <a:r>
              <a:rPr lang="en-US" dirty="0" smtClean="0"/>
              <a:t>New challenge = Filling up the space</a:t>
            </a:r>
            <a:endParaRPr lang="en-US" dirty="0"/>
          </a:p>
        </p:txBody>
      </p:sp>
      <p:sp>
        <p:nvSpPr>
          <p:cNvPr id="4" name="Slide Number Placeholder 3"/>
          <p:cNvSpPr>
            <a:spLocks noGrp="1"/>
          </p:cNvSpPr>
          <p:nvPr>
            <p:ph type="sldNum" sz="quarter" idx="12"/>
          </p:nvPr>
        </p:nvSpPr>
        <p:spPr/>
        <p:txBody>
          <a:bodyPr/>
          <a:lstStyle/>
          <a:p>
            <a:fld id="{5962697A-6C97-4252-9758-8503965A36F3}" type="slidenum">
              <a:rPr lang="en-US" smtClean="0"/>
              <a:t>20</a:t>
            </a:fld>
            <a:endParaRPr lang="en-US"/>
          </a:p>
        </p:txBody>
      </p:sp>
      <p:pic>
        <p:nvPicPr>
          <p:cNvPr id="2" name="Picture 1"/>
          <p:cNvPicPr>
            <a:picLocks noChangeAspect="1"/>
          </p:cNvPicPr>
          <p:nvPr/>
        </p:nvPicPr>
        <p:blipFill>
          <a:blip r:embed="rId4" cstate="email">
            <a:clrChange>
              <a:clrFrom>
                <a:srgbClr val="0002FF"/>
              </a:clrFrom>
              <a:clrTo>
                <a:srgbClr val="0002FF">
                  <a:alpha val="0"/>
                </a:srgbClr>
              </a:clrTo>
            </a:clrChange>
            <a:extLst>
              <a:ext uri="{28A0092B-C50C-407E-A947-70E740481C1C}">
                <a14:useLocalDpi xmlns:a14="http://schemas.microsoft.com/office/drawing/2010/main"/>
              </a:ext>
            </a:extLst>
          </a:blip>
          <a:stretch>
            <a:fillRect/>
          </a:stretch>
        </p:blipFill>
        <p:spPr>
          <a:xfrm>
            <a:off x="1813261" y="4071626"/>
            <a:ext cx="1573771" cy="1276538"/>
          </a:xfrm>
          <a:prstGeom prst="rect">
            <a:avLst/>
          </a:prstGeom>
        </p:spPr>
      </p:pic>
      <p:cxnSp>
        <p:nvCxnSpPr>
          <p:cNvPr id="12" name="Straight Connector 11"/>
          <p:cNvCxnSpPr/>
          <p:nvPr/>
        </p:nvCxnSpPr>
        <p:spPr>
          <a:xfrm flipV="1">
            <a:off x="492620" y="5282588"/>
            <a:ext cx="2232455" cy="40975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6236" y="4911372"/>
            <a:ext cx="1929419" cy="33561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407965"/>
      </p:ext>
    </p:extLst>
  </p:cSld>
  <p:clrMapOvr>
    <a:masterClrMapping/>
  </p:clrMapOvr>
  <mc:AlternateContent xmlns:mc="http://schemas.openxmlformats.org/markup-compatibility/2006" xmlns:p14="http://schemas.microsoft.com/office/powerpoint/2010/main">
    <mc:Choice Requires="p14">
      <p:transition spd="slow" p14:dur="2000" advTm="46704"/>
    </mc:Choice>
    <mc:Fallback xmlns="">
      <p:transition spd="slow" advTm="4670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Other Challenge = Runtime Only</a:t>
            </a:r>
            <a:endParaRPr lang="en-US" dirty="0"/>
          </a:p>
        </p:txBody>
      </p:sp>
      <p:sp>
        <p:nvSpPr>
          <p:cNvPr id="4" name="Slide Number Placeholder 3"/>
          <p:cNvSpPr>
            <a:spLocks noGrp="1"/>
          </p:cNvSpPr>
          <p:nvPr>
            <p:ph type="sldNum" sz="quarter" idx="12"/>
          </p:nvPr>
        </p:nvSpPr>
        <p:spPr/>
        <p:txBody>
          <a:bodyPr/>
          <a:lstStyle/>
          <a:p>
            <a:fld id="{5962697A-6C97-4252-9758-8503965A36F3}" type="slidenum">
              <a:rPr lang="en-US" smtClean="0"/>
              <a:pPr/>
              <a:t>21</a:t>
            </a:fld>
            <a:endParaRPr lang="en-US"/>
          </a:p>
        </p:txBody>
      </p:sp>
      <p:pic>
        <p:nvPicPr>
          <p:cNvPr id="17"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353175" y="2328619"/>
            <a:ext cx="5181600" cy="3345350"/>
          </a:xfrm>
          <a:prstGeom prst="rect">
            <a:avLst/>
          </a:prstGeom>
        </p:spPr>
      </p:pic>
      <p:pic>
        <p:nvPicPr>
          <p:cNvPr id="25" name="Content Placeholder 24"/>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58751" y="2328619"/>
            <a:ext cx="5542024" cy="3345350"/>
          </a:xfrm>
          <a:prstGeom prst="rect">
            <a:avLst/>
          </a:prstGeom>
        </p:spPr>
      </p:pic>
    </p:spTree>
    <p:extLst>
      <p:ext uri="{BB962C8B-B14F-4D97-AF65-F5344CB8AC3E}">
        <p14:creationId xmlns:p14="http://schemas.microsoft.com/office/powerpoint/2010/main" val="1752276994"/>
      </p:ext>
    </p:extLst>
  </p:cSld>
  <p:clrMapOvr>
    <a:masterClrMapping/>
  </p:clrMapOvr>
  <mc:AlternateContent xmlns:mc="http://schemas.openxmlformats.org/markup-compatibility/2006" xmlns:p14="http://schemas.microsoft.com/office/powerpoint/2010/main">
    <mc:Choice Requires="p14">
      <p:transition spd="slow" p14:dur="2000" advTm="27068"/>
    </mc:Choice>
    <mc:Fallback xmlns="">
      <p:transition spd="slow" advTm="2706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Re-Use Ribbon Generator</a:t>
            </a:r>
            <a:endParaRPr lang="en-US" dirty="0"/>
          </a:p>
        </p:txBody>
      </p:sp>
      <p:sp>
        <p:nvSpPr>
          <p:cNvPr id="6" name="Slide Number Placeholder 5"/>
          <p:cNvSpPr>
            <a:spLocks noGrp="1"/>
          </p:cNvSpPr>
          <p:nvPr>
            <p:ph type="sldNum" sz="quarter" idx="12"/>
          </p:nvPr>
        </p:nvSpPr>
        <p:spPr/>
        <p:txBody>
          <a:bodyPr/>
          <a:lstStyle/>
          <a:p>
            <a:fld id="{5962697A-6C97-4252-9758-8503965A36F3}" type="slidenum">
              <a:rPr lang="en-US" smtClean="0"/>
              <a:t>22</a:t>
            </a:fld>
            <a:endParaRPr lang="en-US"/>
          </a:p>
        </p:txBody>
      </p:sp>
      <p:pic>
        <p:nvPicPr>
          <p:cNvPr id="8"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23280" y="1825625"/>
            <a:ext cx="7345440" cy="4351338"/>
          </a:xfrm>
          <a:prstGeom prst="rect">
            <a:avLst/>
          </a:prstGeom>
        </p:spPr>
      </p:pic>
      <p:sp>
        <p:nvSpPr>
          <p:cNvPr id="9" name="Freeform 8"/>
          <p:cNvSpPr/>
          <p:nvPr/>
        </p:nvSpPr>
        <p:spPr>
          <a:xfrm>
            <a:off x="6599976" y="3150606"/>
            <a:ext cx="3114392" cy="3005750"/>
          </a:xfrm>
          <a:custGeom>
            <a:avLst/>
            <a:gdLst>
              <a:gd name="connsiteX0" fmla="*/ 2951430 w 3114392"/>
              <a:gd name="connsiteY0" fmla="*/ 18107 h 3005750"/>
              <a:gd name="connsiteX1" fmla="*/ 0 w 3114392"/>
              <a:gd name="connsiteY1" fmla="*/ 3005750 h 3005750"/>
              <a:gd name="connsiteX2" fmla="*/ 2245260 w 3114392"/>
              <a:gd name="connsiteY2" fmla="*/ 2987644 h 3005750"/>
              <a:gd name="connsiteX3" fmla="*/ 3114392 w 3114392"/>
              <a:gd name="connsiteY3" fmla="*/ 0 h 3005750"/>
              <a:gd name="connsiteX4" fmla="*/ 2951430 w 3114392"/>
              <a:gd name="connsiteY4" fmla="*/ 18107 h 300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392" h="3005750">
                <a:moveTo>
                  <a:pt x="2951430" y="18107"/>
                </a:moveTo>
                <a:lnTo>
                  <a:pt x="0" y="3005750"/>
                </a:lnTo>
                <a:lnTo>
                  <a:pt x="2245260" y="2987644"/>
                </a:lnTo>
                <a:lnTo>
                  <a:pt x="3114392" y="0"/>
                </a:lnTo>
                <a:lnTo>
                  <a:pt x="2951430" y="18107"/>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423280" y="2986151"/>
            <a:ext cx="7260879" cy="2381061"/>
          </a:xfrm>
          <a:custGeom>
            <a:avLst/>
            <a:gdLst>
              <a:gd name="connsiteX0" fmla="*/ 2951430 w 3114392"/>
              <a:gd name="connsiteY0" fmla="*/ 18107 h 3005750"/>
              <a:gd name="connsiteX1" fmla="*/ 0 w 3114392"/>
              <a:gd name="connsiteY1" fmla="*/ 3005750 h 3005750"/>
              <a:gd name="connsiteX2" fmla="*/ 2245260 w 3114392"/>
              <a:gd name="connsiteY2" fmla="*/ 2987644 h 3005750"/>
              <a:gd name="connsiteX3" fmla="*/ 3114392 w 3114392"/>
              <a:gd name="connsiteY3" fmla="*/ 0 h 3005750"/>
              <a:gd name="connsiteX4" fmla="*/ 2951430 w 3114392"/>
              <a:gd name="connsiteY4" fmla="*/ 18107 h 3005750"/>
              <a:gd name="connsiteX0" fmla="*/ 2951430 w 3114392"/>
              <a:gd name="connsiteY0" fmla="*/ 18107 h 3720974"/>
              <a:gd name="connsiteX1" fmla="*/ 0 w 3114392"/>
              <a:gd name="connsiteY1" fmla="*/ 3005750 h 3720974"/>
              <a:gd name="connsiteX2" fmla="*/ 9054 w 3114392"/>
              <a:gd name="connsiteY2" fmla="*/ 3720974 h 3720974"/>
              <a:gd name="connsiteX3" fmla="*/ 3114392 w 3114392"/>
              <a:gd name="connsiteY3" fmla="*/ 0 h 3720974"/>
              <a:gd name="connsiteX4" fmla="*/ 2951430 w 3114392"/>
              <a:gd name="connsiteY4" fmla="*/ 18107 h 3720974"/>
              <a:gd name="connsiteX0" fmla="*/ 2951430 w 7097917"/>
              <a:gd name="connsiteY0" fmla="*/ 0 h 3702867"/>
              <a:gd name="connsiteX1" fmla="*/ 0 w 7097917"/>
              <a:gd name="connsiteY1" fmla="*/ 2987643 h 3702867"/>
              <a:gd name="connsiteX2" fmla="*/ 9054 w 7097917"/>
              <a:gd name="connsiteY2" fmla="*/ 3702867 h 3702867"/>
              <a:gd name="connsiteX3" fmla="*/ 7097917 w 7097917"/>
              <a:gd name="connsiteY3" fmla="*/ 1231272 h 3702867"/>
              <a:gd name="connsiteX4" fmla="*/ 2951430 w 7097917"/>
              <a:gd name="connsiteY4" fmla="*/ 0 h 3702867"/>
              <a:gd name="connsiteX0" fmla="*/ 6880634 w 7097917"/>
              <a:gd name="connsiteY0" fmla="*/ 0 h 2480649"/>
              <a:gd name="connsiteX1" fmla="*/ 0 w 7097917"/>
              <a:gd name="connsiteY1" fmla="*/ 1765425 h 2480649"/>
              <a:gd name="connsiteX2" fmla="*/ 9054 w 7097917"/>
              <a:gd name="connsiteY2" fmla="*/ 2480649 h 2480649"/>
              <a:gd name="connsiteX3" fmla="*/ 7097917 w 7097917"/>
              <a:gd name="connsiteY3" fmla="*/ 9054 h 2480649"/>
              <a:gd name="connsiteX4" fmla="*/ 6880634 w 7097917"/>
              <a:gd name="connsiteY4" fmla="*/ 0 h 2480649"/>
              <a:gd name="connsiteX0" fmla="*/ 6880634 w 6971168"/>
              <a:gd name="connsiteY0" fmla="*/ 0 h 2480649"/>
              <a:gd name="connsiteX1" fmla="*/ 0 w 6971168"/>
              <a:gd name="connsiteY1" fmla="*/ 1765425 h 2480649"/>
              <a:gd name="connsiteX2" fmla="*/ 9054 w 6971168"/>
              <a:gd name="connsiteY2" fmla="*/ 2480649 h 2480649"/>
              <a:gd name="connsiteX3" fmla="*/ 6971168 w 6971168"/>
              <a:gd name="connsiteY3" fmla="*/ 262551 h 2480649"/>
              <a:gd name="connsiteX4" fmla="*/ 6880634 w 6971168"/>
              <a:gd name="connsiteY4" fmla="*/ 0 h 2480649"/>
              <a:gd name="connsiteX0" fmla="*/ 6998329 w 6998329"/>
              <a:gd name="connsiteY0" fmla="*/ 0 h 2381061"/>
              <a:gd name="connsiteX1" fmla="*/ 0 w 6998329"/>
              <a:gd name="connsiteY1" fmla="*/ 1665837 h 2381061"/>
              <a:gd name="connsiteX2" fmla="*/ 9054 w 6998329"/>
              <a:gd name="connsiteY2" fmla="*/ 2381061 h 2381061"/>
              <a:gd name="connsiteX3" fmla="*/ 6971168 w 6998329"/>
              <a:gd name="connsiteY3" fmla="*/ 162963 h 2381061"/>
              <a:gd name="connsiteX4" fmla="*/ 6998329 w 6998329"/>
              <a:gd name="connsiteY4" fmla="*/ 0 h 2381061"/>
              <a:gd name="connsiteX0" fmla="*/ 6998329 w 7260879"/>
              <a:gd name="connsiteY0" fmla="*/ 0 h 2381061"/>
              <a:gd name="connsiteX1" fmla="*/ 0 w 7260879"/>
              <a:gd name="connsiteY1" fmla="*/ 1665837 h 2381061"/>
              <a:gd name="connsiteX2" fmla="*/ 9054 w 7260879"/>
              <a:gd name="connsiteY2" fmla="*/ 2381061 h 2381061"/>
              <a:gd name="connsiteX3" fmla="*/ 7260879 w 7260879"/>
              <a:gd name="connsiteY3" fmla="*/ 36214 h 2381061"/>
              <a:gd name="connsiteX4" fmla="*/ 6998329 w 7260879"/>
              <a:gd name="connsiteY4" fmla="*/ 0 h 2381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879" h="2381061">
                <a:moveTo>
                  <a:pt x="6998329" y="0"/>
                </a:moveTo>
                <a:lnTo>
                  <a:pt x="0" y="1665837"/>
                </a:lnTo>
                <a:lnTo>
                  <a:pt x="9054" y="2381061"/>
                </a:lnTo>
                <a:lnTo>
                  <a:pt x="7260879" y="36214"/>
                </a:lnTo>
                <a:lnTo>
                  <a:pt x="6998329" y="0"/>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404449" y="2747917"/>
            <a:ext cx="7170345" cy="506994"/>
          </a:xfrm>
          <a:custGeom>
            <a:avLst/>
            <a:gdLst>
              <a:gd name="connsiteX0" fmla="*/ 2951430 w 3114392"/>
              <a:gd name="connsiteY0" fmla="*/ 18107 h 3005750"/>
              <a:gd name="connsiteX1" fmla="*/ 0 w 3114392"/>
              <a:gd name="connsiteY1" fmla="*/ 3005750 h 3005750"/>
              <a:gd name="connsiteX2" fmla="*/ 2245260 w 3114392"/>
              <a:gd name="connsiteY2" fmla="*/ 2987644 h 3005750"/>
              <a:gd name="connsiteX3" fmla="*/ 3114392 w 3114392"/>
              <a:gd name="connsiteY3" fmla="*/ 0 h 3005750"/>
              <a:gd name="connsiteX4" fmla="*/ 2951430 w 3114392"/>
              <a:gd name="connsiteY4" fmla="*/ 18107 h 3005750"/>
              <a:gd name="connsiteX0" fmla="*/ 2951430 w 3114392"/>
              <a:gd name="connsiteY0" fmla="*/ 18107 h 3720974"/>
              <a:gd name="connsiteX1" fmla="*/ 0 w 3114392"/>
              <a:gd name="connsiteY1" fmla="*/ 3005750 h 3720974"/>
              <a:gd name="connsiteX2" fmla="*/ 9054 w 3114392"/>
              <a:gd name="connsiteY2" fmla="*/ 3720974 h 3720974"/>
              <a:gd name="connsiteX3" fmla="*/ 3114392 w 3114392"/>
              <a:gd name="connsiteY3" fmla="*/ 0 h 3720974"/>
              <a:gd name="connsiteX4" fmla="*/ 2951430 w 3114392"/>
              <a:gd name="connsiteY4" fmla="*/ 18107 h 3720974"/>
              <a:gd name="connsiteX0" fmla="*/ 2951430 w 7097917"/>
              <a:gd name="connsiteY0" fmla="*/ 0 h 3702867"/>
              <a:gd name="connsiteX1" fmla="*/ 0 w 7097917"/>
              <a:gd name="connsiteY1" fmla="*/ 2987643 h 3702867"/>
              <a:gd name="connsiteX2" fmla="*/ 9054 w 7097917"/>
              <a:gd name="connsiteY2" fmla="*/ 3702867 h 3702867"/>
              <a:gd name="connsiteX3" fmla="*/ 7097917 w 7097917"/>
              <a:gd name="connsiteY3" fmla="*/ 1231272 h 3702867"/>
              <a:gd name="connsiteX4" fmla="*/ 2951430 w 7097917"/>
              <a:gd name="connsiteY4" fmla="*/ 0 h 3702867"/>
              <a:gd name="connsiteX0" fmla="*/ 6880634 w 7097917"/>
              <a:gd name="connsiteY0" fmla="*/ 0 h 2480649"/>
              <a:gd name="connsiteX1" fmla="*/ 0 w 7097917"/>
              <a:gd name="connsiteY1" fmla="*/ 1765425 h 2480649"/>
              <a:gd name="connsiteX2" fmla="*/ 9054 w 7097917"/>
              <a:gd name="connsiteY2" fmla="*/ 2480649 h 2480649"/>
              <a:gd name="connsiteX3" fmla="*/ 7097917 w 7097917"/>
              <a:gd name="connsiteY3" fmla="*/ 9054 h 2480649"/>
              <a:gd name="connsiteX4" fmla="*/ 6880634 w 7097917"/>
              <a:gd name="connsiteY4" fmla="*/ 0 h 2480649"/>
              <a:gd name="connsiteX0" fmla="*/ 6880634 w 6971168"/>
              <a:gd name="connsiteY0" fmla="*/ 0 h 2480649"/>
              <a:gd name="connsiteX1" fmla="*/ 0 w 6971168"/>
              <a:gd name="connsiteY1" fmla="*/ 1765425 h 2480649"/>
              <a:gd name="connsiteX2" fmla="*/ 9054 w 6971168"/>
              <a:gd name="connsiteY2" fmla="*/ 2480649 h 2480649"/>
              <a:gd name="connsiteX3" fmla="*/ 6971168 w 6971168"/>
              <a:gd name="connsiteY3" fmla="*/ 262551 h 2480649"/>
              <a:gd name="connsiteX4" fmla="*/ 6880634 w 6971168"/>
              <a:gd name="connsiteY4" fmla="*/ 0 h 2480649"/>
              <a:gd name="connsiteX0" fmla="*/ 6998329 w 6998329"/>
              <a:gd name="connsiteY0" fmla="*/ 0 h 2381061"/>
              <a:gd name="connsiteX1" fmla="*/ 0 w 6998329"/>
              <a:gd name="connsiteY1" fmla="*/ 1665837 h 2381061"/>
              <a:gd name="connsiteX2" fmla="*/ 9054 w 6998329"/>
              <a:gd name="connsiteY2" fmla="*/ 2381061 h 2381061"/>
              <a:gd name="connsiteX3" fmla="*/ 6971168 w 6998329"/>
              <a:gd name="connsiteY3" fmla="*/ 162963 h 2381061"/>
              <a:gd name="connsiteX4" fmla="*/ 6998329 w 6998329"/>
              <a:gd name="connsiteY4" fmla="*/ 0 h 2381061"/>
              <a:gd name="connsiteX0" fmla="*/ 6998329 w 7260879"/>
              <a:gd name="connsiteY0" fmla="*/ 0 h 2381061"/>
              <a:gd name="connsiteX1" fmla="*/ 0 w 7260879"/>
              <a:gd name="connsiteY1" fmla="*/ 1665837 h 2381061"/>
              <a:gd name="connsiteX2" fmla="*/ 9054 w 7260879"/>
              <a:gd name="connsiteY2" fmla="*/ 2381061 h 2381061"/>
              <a:gd name="connsiteX3" fmla="*/ 7260879 w 7260879"/>
              <a:gd name="connsiteY3" fmla="*/ 36214 h 2381061"/>
              <a:gd name="connsiteX4" fmla="*/ 6998329 w 7260879"/>
              <a:gd name="connsiteY4" fmla="*/ 0 h 2381061"/>
              <a:gd name="connsiteX0" fmla="*/ 7315201 w 7577751"/>
              <a:gd name="connsiteY0" fmla="*/ 0 h 2381061"/>
              <a:gd name="connsiteX1" fmla="*/ 0 w 7577751"/>
              <a:gd name="connsiteY1" fmla="*/ 1439500 h 2381061"/>
              <a:gd name="connsiteX2" fmla="*/ 325926 w 7577751"/>
              <a:gd name="connsiteY2" fmla="*/ 2381061 h 2381061"/>
              <a:gd name="connsiteX3" fmla="*/ 7577751 w 7577751"/>
              <a:gd name="connsiteY3" fmla="*/ 36214 h 2381061"/>
              <a:gd name="connsiteX4" fmla="*/ 7315201 w 7577751"/>
              <a:gd name="connsiteY4" fmla="*/ 0 h 2381061"/>
              <a:gd name="connsiteX0" fmla="*/ 7315201 w 7577751"/>
              <a:gd name="connsiteY0" fmla="*/ 0 h 1638677"/>
              <a:gd name="connsiteX1" fmla="*/ 0 w 7577751"/>
              <a:gd name="connsiteY1" fmla="*/ 1439500 h 1638677"/>
              <a:gd name="connsiteX2" fmla="*/ 18109 w 7577751"/>
              <a:gd name="connsiteY2" fmla="*/ 1638677 h 1638677"/>
              <a:gd name="connsiteX3" fmla="*/ 7577751 w 7577751"/>
              <a:gd name="connsiteY3" fmla="*/ 36214 h 1638677"/>
              <a:gd name="connsiteX4" fmla="*/ 7315201 w 7577751"/>
              <a:gd name="connsiteY4" fmla="*/ 0 h 1638677"/>
              <a:gd name="connsiteX0" fmla="*/ 7315201 w 7315201"/>
              <a:gd name="connsiteY0" fmla="*/ 0 h 1638677"/>
              <a:gd name="connsiteX1" fmla="*/ 0 w 7315201"/>
              <a:gd name="connsiteY1" fmla="*/ 1439500 h 1638677"/>
              <a:gd name="connsiteX2" fmla="*/ 18109 w 7315201"/>
              <a:gd name="connsiteY2" fmla="*/ 1638677 h 1638677"/>
              <a:gd name="connsiteX3" fmla="*/ 7052650 w 7315201"/>
              <a:gd name="connsiteY3" fmla="*/ 1204111 h 1638677"/>
              <a:gd name="connsiteX4" fmla="*/ 7315201 w 7315201"/>
              <a:gd name="connsiteY4" fmla="*/ 0 h 1638677"/>
              <a:gd name="connsiteX0" fmla="*/ 6962116 w 7052650"/>
              <a:gd name="connsiteY0" fmla="*/ 0 h 506994"/>
              <a:gd name="connsiteX1" fmla="*/ 0 w 7052650"/>
              <a:gd name="connsiteY1" fmla="*/ 307817 h 506994"/>
              <a:gd name="connsiteX2" fmla="*/ 18109 w 7052650"/>
              <a:gd name="connsiteY2" fmla="*/ 506994 h 506994"/>
              <a:gd name="connsiteX3" fmla="*/ 7052650 w 7052650"/>
              <a:gd name="connsiteY3" fmla="*/ 72428 h 506994"/>
              <a:gd name="connsiteX4" fmla="*/ 6962116 w 7052650"/>
              <a:gd name="connsiteY4" fmla="*/ 0 h 506994"/>
              <a:gd name="connsiteX0" fmla="*/ 6962116 w 7170345"/>
              <a:gd name="connsiteY0" fmla="*/ 0 h 506994"/>
              <a:gd name="connsiteX1" fmla="*/ 0 w 7170345"/>
              <a:gd name="connsiteY1" fmla="*/ 307817 h 506994"/>
              <a:gd name="connsiteX2" fmla="*/ 18109 w 7170345"/>
              <a:gd name="connsiteY2" fmla="*/ 506994 h 506994"/>
              <a:gd name="connsiteX3" fmla="*/ 7170345 w 7170345"/>
              <a:gd name="connsiteY3" fmla="*/ 54321 h 506994"/>
              <a:gd name="connsiteX4" fmla="*/ 6962116 w 7170345"/>
              <a:gd name="connsiteY4" fmla="*/ 0 h 50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345" h="506994">
                <a:moveTo>
                  <a:pt x="6962116" y="0"/>
                </a:moveTo>
                <a:lnTo>
                  <a:pt x="0" y="307817"/>
                </a:lnTo>
                <a:lnTo>
                  <a:pt x="18109" y="506994"/>
                </a:lnTo>
                <a:lnTo>
                  <a:pt x="7170345" y="54321"/>
                </a:lnTo>
                <a:lnTo>
                  <a:pt x="6962116" y="0"/>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1073260" y="2642386"/>
            <a:ext cx="1017760" cy="443620"/>
          </a:xfrm>
          <a:prstGeom prst="wedgeRectCallout">
            <a:avLst>
              <a:gd name="adj1" fmla="val 101035"/>
              <a:gd name="adj2" fmla="val 6250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t>Ribbon far</a:t>
            </a:r>
            <a:endParaRPr lang="en-US" sz="1200" dirty="0"/>
          </a:p>
        </p:txBody>
      </p:sp>
      <p:sp>
        <p:nvSpPr>
          <p:cNvPr id="13" name="Rectangular Callout 12"/>
          <p:cNvSpPr/>
          <p:nvPr/>
        </p:nvSpPr>
        <p:spPr>
          <a:xfrm>
            <a:off x="751438" y="4653481"/>
            <a:ext cx="1245605" cy="443620"/>
          </a:xfrm>
          <a:prstGeom prst="wedgeRectCallout">
            <a:avLst>
              <a:gd name="adj1" fmla="val 102814"/>
              <a:gd name="adj2" fmla="val 135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t>Ribbon medium</a:t>
            </a:r>
            <a:endParaRPr lang="en-US" sz="1200" dirty="0"/>
          </a:p>
        </p:txBody>
      </p:sp>
      <p:sp>
        <p:nvSpPr>
          <p:cNvPr id="14" name="Rectangular Callout 13"/>
          <p:cNvSpPr/>
          <p:nvPr/>
        </p:nvSpPr>
        <p:spPr>
          <a:xfrm>
            <a:off x="6599976" y="6311900"/>
            <a:ext cx="1158843" cy="443620"/>
          </a:xfrm>
          <a:prstGeom prst="wedgeRectCallout">
            <a:avLst>
              <a:gd name="adj1" fmla="val 50470"/>
              <a:gd name="adj2" fmla="val -13137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t>Ribbon</a:t>
            </a:r>
            <a:endParaRPr lang="en-US" sz="1200" dirty="0"/>
          </a:p>
        </p:txBody>
      </p:sp>
      <p:sp>
        <p:nvSpPr>
          <p:cNvPr id="15" name="Rectangular Callout 14"/>
          <p:cNvSpPr/>
          <p:nvPr/>
        </p:nvSpPr>
        <p:spPr>
          <a:xfrm>
            <a:off x="10043249" y="4923592"/>
            <a:ext cx="1158843" cy="443620"/>
          </a:xfrm>
          <a:prstGeom prst="wedgeRectCallout">
            <a:avLst>
              <a:gd name="adj1" fmla="val -99530"/>
              <a:gd name="adj2" fmla="val 99235"/>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smtClean="0"/>
              <a:t>Ground</a:t>
            </a:r>
            <a:endParaRPr lang="en-US" sz="1200" dirty="0"/>
          </a:p>
        </p:txBody>
      </p:sp>
      <p:sp>
        <p:nvSpPr>
          <p:cNvPr id="16" name="Rectangular Callout 15"/>
          <p:cNvSpPr/>
          <p:nvPr/>
        </p:nvSpPr>
        <p:spPr>
          <a:xfrm>
            <a:off x="1112160" y="1997492"/>
            <a:ext cx="1017760" cy="443620"/>
          </a:xfrm>
          <a:prstGeom prst="wedgeRectCallout">
            <a:avLst>
              <a:gd name="adj1" fmla="val 109930"/>
              <a:gd name="adj2" fmla="val 645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Far back</a:t>
            </a:r>
            <a:endParaRPr lang="en-US" sz="1200" dirty="0"/>
          </a:p>
        </p:txBody>
      </p:sp>
      <p:sp>
        <p:nvSpPr>
          <p:cNvPr id="17" name="Rectangular Callout 16"/>
          <p:cNvSpPr/>
          <p:nvPr/>
        </p:nvSpPr>
        <p:spPr>
          <a:xfrm>
            <a:off x="838200" y="3801709"/>
            <a:ext cx="1252820" cy="443620"/>
          </a:xfrm>
          <a:prstGeom prst="wedgeRectCallout">
            <a:avLst>
              <a:gd name="adj1" fmla="val 111709"/>
              <a:gd name="adj2" fmla="val 3597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Medium back</a:t>
            </a:r>
            <a:endParaRPr lang="en-US" sz="1200" dirty="0"/>
          </a:p>
        </p:txBody>
      </p:sp>
      <p:sp>
        <p:nvSpPr>
          <p:cNvPr id="18" name="Rectangular Callout 17"/>
          <p:cNvSpPr/>
          <p:nvPr/>
        </p:nvSpPr>
        <p:spPr>
          <a:xfrm>
            <a:off x="4640655" y="6317102"/>
            <a:ext cx="1252820" cy="443620"/>
          </a:xfrm>
          <a:prstGeom prst="wedgeRectCallout">
            <a:avLst>
              <a:gd name="adj1" fmla="val 87139"/>
              <a:gd name="adj2" fmla="val -18852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Medium back</a:t>
            </a:r>
            <a:endParaRPr lang="en-US" sz="1200" dirty="0"/>
          </a:p>
        </p:txBody>
      </p:sp>
    </p:spTree>
    <p:extLst>
      <p:ext uri="{BB962C8B-B14F-4D97-AF65-F5344CB8AC3E}">
        <p14:creationId xmlns:p14="http://schemas.microsoft.com/office/powerpoint/2010/main" val="2355964575"/>
      </p:ext>
    </p:extLst>
  </p:cSld>
  <p:clrMapOvr>
    <a:masterClrMapping/>
  </p:clrMapOvr>
  <mc:AlternateContent xmlns:mc="http://schemas.openxmlformats.org/markup-compatibility/2006" xmlns:p14="http://schemas.microsoft.com/office/powerpoint/2010/main">
    <mc:Choice Requires="p14">
      <p:transition spd="slow" p14:dur="2000" advTm="101170"/>
    </mc:Choice>
    <mc:Fallback xmlns="">
      <p:transition spd="slow" advTm="10117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62697A-6C97-4252-9758-8503965A36F3}" type="slidenum">
              <a:rPr lang="en-US" smtClean="0"/>
              <a:t>23</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209421" cy="349279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2580" y="0"/>
            <a:ext cx="6248400" cy="351472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2580" y="3492799"/>
            <a:ext cx="6209421" cy="349279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492799"/>
            <a:ext cx="5982580" cy="3365201"/>
          </a:xfrm>
          <a:prstGeom prst="rect">
            <a:avLst/>
          </a:prstGeom>
        </p:spPr>
      </p:pic>
    </p:spTree>
    <p:extLst>
      <p:ext uri="{BB962C8B-B14F-4D97-AF65-F5344CB8AC3E}">
        <p14:creationId xmlns:p14="http://schemas.microsoft.com/office/powerpoint/2010/main" val="1387440403"/>
      </p:ext>
    </p:extLst>
  </p:cSld>
  <p:clrMapOvr>
    <a:masterClrMapping/>
  </p:clrMapOvr>
  <mc:AlternateContent xmlns:mc="http://schemas.openxmlformats.org/markup-compatibility/2006" xmlns:p14="http://schemas.microsoft.com/office/powerpoint/2010/main">
    <mc:Choice Requires="p14">
      <p:transition spd="slow" p14:dur="2000" advTm="40057"/>
    </mc:Choice>
    <mc:Fallback xmlns="">
      <p:transition spd="slow" advTm="4005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Jagged </a:t>
            </a:r>
            <a:r>
              <a:rPr lang="en-US" dirty="0" err="1" smtClean="0"/>
              <a:t>Groundz</a:t>
            </a:r>
            <a:endParaRPr lang="en-US" dirty="0"/>
          </a:p>
        </p:txBody>
      </p:sp>
      <p:sp>
        <p:nvSpPr>
          <p:cNvPr id="3" name="Content Placeholder 2"/>
          <p:cNvSpPr>
            <a:spLocks noGrp="1"/>
          </p:cNvSpPr>
          <p:nvPr>
            <p:ph sz="half" idx="1"/>
          </p:nvPr>
        </p:nvSpPr>
        <p:spPr/>
        <p:txBody>
          <a:bodyPr>
            <a:normAutofit/>
          </a:bodyPr>
          <a:lstStyle/>
          <a:p>
            <a:r>
              <a:rPr lang="en-US" dirty="0" smtClean="0"/>
              <a:t>Create more natural look</a:t>
            </a:r>
          </a:p>
          <a:p>
            <a:r>
              <a:rPr lang="en-US" dirty="0" smtClean="0"/>
              <a:t>Vertex color to emulate lighting</a:t>
            </a:r>
          </a:p>
          <a:p>
            <a:pPr lvl="1"/>
            <a:r>
              <a:rPr lang="en-US" dirty="0" smtClean="0"/>
              <a:t>Game is unlit</a:t>
            </a:r>
          </a:p>
          <a:p>
            <a:pPr lvl="1"/>
            <a:r>
              <a:rPr lang="en-US" dirty="0" smtClean="0"/>
              <a:t>Darken based on depth</a:t>
            </a:r>
          </a:p>
          <a:p>
            <a:r>
              <a:rPr lang="en-US" dirty="0" smtClean="0"/>
              <a:t>Lighter “player path”</a:t>
            </a:r>
          </a:p>
          <a:p>
            <a:r>
              <a:rPr lang="en-US" dirty="0" smtClean="0"/>
              <a:t>Challenge to place tall objects on the side</a:t>
            </a:r>
          </a:p>
          <a:p>
            <a:pPr lvl="1"/>
            <a:r>
              <a:rPr lang="en-US" dirty="0" smtClean="0"/>
              <a:t>Solution: make very tall objects</a:t>
            </a:r>
            <a:endParaRPr lang="en-US" dirty="0"/>
          </a:p>
        </p:txBody>
      </p:sp>
      <p:sp>
        <p:nvSpPr>
          <p:cNvPr id="7" name="Slide Number Placeholder 6"/>
          <p:cNvSpPr>
            <a:spLocks noGrp="1"/>
          </p:cNvSpPr>
          <p:nvPr>
            <p:ph type="sldNum" sz="quarter" idx="12"/>
          </p:nvPr>
        </p:nvSpPr>
        <p:spPr/>
        <p:txBody>
          <a:bodyPr/>
          <a:lstStyle/>
          <a:p>
            <a:fld id="{5962697A-6C97-4252-9758-8503965A36F3}" type="slidenum">
              <a:rPr lang="en-US" smtClean="0"/>
              <a:t>24</a:t>
            </a:fld>
            <a:endParaRPr lang="en-US"/>
          </a:p>
        </p:txBody>
      </p:sp>
      <p:sp>
        <p:nvSpPr>
          <p:cNvPr id="5" name="Rectangle 4"/>
          <p:cNvSpPr/>
          <p:nvPr/>
        </p:nvSpPr>
        <p:spPr>
          <a:xfrm rot="16200000">
            <a:off x="6587331" y="2919936"/>
            <a:ext cx="4351338" cy="2162716"/>
          </a:xfrm>
          <a:prstGeom prst="rect">
            <a:avLst/>
          </a:prstGeom>
          <a:gradFill>
            <a:gsLst>
              <a:gs pos="10000">
                <a:schemeClr val="accent2">
                  <a:lumMod val="75000"/>
                </a:schemeClr>
              </a:gs>
              <a:gs pos="70000">
                <a:schemeClr val="accent2">
                  <a:lumMod val="60000"/>
                  <a:lumOff val="40000"/>
                </a:schemeClr>
              </a:gs>
              <a:gs pos="30000">
                <a:schemeClr val="accent2">
                  <a:lumMod val="60000"/>
                  <a:lumOff val="40000"/>
                </a:schemeClr>
              </a:gs>
              <a:gs pos="90000">
                <a:schemeClr val="accent2">
                  <a:lumMod val="75000"/>
                </a:schemeClr>
              </a:gs>
            </a:gsLst>
            <a:lin ang="5400000" scaled="1"/>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Freeform 7"/>
          <p:cNvSpPr/>
          <p:nvPr/>
        </p:nvSpPr>
        <p:spPr>
          <a:xfrm>
            <a:off x="7130473" y="1825624"/>
            <a:ext cx="563418" cy="4367546"/>
          </a:xfrm>
          <a:custGeom>
            <a:avLst/>
            <a:gdLst>
              <a:gd name="connsiteX0" fmla="*/ 979055 w 988291"/>
              <a:gd name="connsiteY0" fmla="*/ 9236 h 4359564"/>
              <a:gd name="connsiteX1" fmla="*/ 988291 w 988291"/>
              <a:gd name="connsiteY1" fmla="*/ 4350327 h 4359564"/>
              <a:gd name="connsiteX2" fmla="*/ 332509 w 988291"/>
              <a:gd name="connsiteY2" fmla="*/ 4359564 h 4359564"/>
              <a:gd name="connsiteX3" fmla="*/ 18473 w 988291"/>
              <a:gd name="connsiteY3" fmla="*/ 3565236 h 4359564"/>
              <a:gd name="connsiteX4" fmla="*/ 286327 w 988291"/>
              <a:gd name="connsiteY4" fmla="*/ 3121891 h 4359564"/>
              <a:gd name="connsiteX5" fmla="*/ 184727 w 988291"/>
              <a:gd name="connsiteY5" fmla="*/ 2817091 h 4359564"/>
              <a:gd name="connsiteX6" fmla="*/ 489527 w 988291"/>
              <a:gd name="connsiteY6" fmla="*/ 2336800 h 4359564"/>
              <a:gd name="connsiteX7" fmla="*/ 646545 w 988291"/>
              <a:gd name="connsiteY7" fmla="*/ 1773382 h 4359564"/>
              <a:gd name="connsiteX8" fmla="*/ 443345 w 988291"/>
              <a:gd name="connsiteY8" fmla="*/ 1459345 h 4359564"/>
              <a:gd name="connsiteX9" fmla="*/ 0 w 988291"/>
              <a:gd name="connsiteY9" fmla="*/ 1126836 h 4359564"/>
              <a:gd name="connsiteX10" fmla="*/ 267855 w 988291"/>
              <a:gd name="connsiteY10" fmla="*/ 775855 h 4359564"/>
              <a:gd name="connsiteX11" fmla="*/ 471055 w 988291"/>
              <a:gd name="connsiteY11" fmla="*/ 341745 h 4359564"/>
              <a:gd name="connsiteX12" fmla="*/ 452582 w 988291"/>
              <a:gd name="connsiteY12" fmla="*/ 0 h 4359564"/>
              <a:gd name="connsiteX13" fmla="*/ 979055 w 988291"/>
              <a:gd name="connsiteY13" fmla="*/ 9236 h 4359564"/>
              <a:gd name="connsiteX0" fmla="*/ 979055 w 988291"/>
              <a:gd name="connsiteY0" fmla="*/ 0 h 4350328"/>
              <a:gd name="connsiteX1" fmla="*/ 988291 w 988291"/>
              <a:gd name="connsiteY1" fmla="*/ 4341091 h 4350328"/>
              <a:gd name="connsiteX2" fmla="*/ 332509 w 988291"/>
              <a:gd name="connsiteY2" fmla="*/ 4350328 h 4350328"/>
              <a:gd name="connsiteX3" fmla="*/ 18473 w 988291"/>
              <a:gd name="connsiteY3" fmla="*/ 3556000 h 4350328"/>
              <a:gd name="connsiteX4" fmla="*/ 286327 w 988291"/>
              <a:gd name="connsiteY4" fmla="*/ 3112655 h 4350328"/>
              <a:gd name="connsiteX5" fmla="*/ 184727 w 988291"/>
              <a:gd name="connsiteY5" fmla="*/ 2807855 h 4350328"/>
              <a:gd name="connsiteX6" fmla="*/ 489527 w 988291"/>
              <a:gd name="connsiteY6" fmla="*/ 2327564 h 4350328"/>
              <a:gd name="connsiteX7" fmla="*/ 646545 w 988291"/>
              <a:gd name="connsiteY7" fmla="*/ 1764146 h 4350328"/>
              <a:gd name="connsiteX8" fmla="*/ 443345 w 988291"/>
              <a:gd name="connsiteY8" fmla="*/ 1450109 h 4350328"/>
              <a:gd name="connsiteX9" fmla="*/ 0 w 988291"/>
              <a:gd name="connsiteY9" fmla="*/ 1117600 h 4350328"/>
              <a:gd name="connsiteX10" fmla="*/ 267855 w 988291"/>
              <a:gd name="connsiteY10" fmla="*/ 766619 h 4350328"/>
              <a:gd name="connsiteX11" fmla="*/ 471055 w 988291"/>
              <a:gd name="connsiteY11" fmla="*/ 332509 h 4350328"/>
              <a:gd name="connsiteX12" fmla="*/ 452582 w 988291"/>
              <a:gd name="connsiteY12" fmla="*/ 9236 h 4350328"/>
              <a:gd name="connsiteX13" fmla="*/ 979055 w 988291"/>
              <a:gd name="connsiteY13" fmla="*/ 0 h 435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8291" h="4350328">
                <a:moveTo>
                  <a:pt x="979055" y="0"/>
                </a:moveTo>
                <a:cubicBezTo>
                  <a:pt x="982134" y="1447030"/>
                  <a:pt x="985212" y="2894061"/>
                  <a:pt x="988291" y="4341091"/>
                </a:cubicBezTo>
                <a:lnTo>
                  <a:pt x="332509" y="4350328"/>
                </a:lnTo>
                <a:lnTo>
                  <a:pt x="18473" y="3556000"/>
                </a:lnTo>
                <a:lnTo>
                  <a:pt x="286327" y="3112655"/>
                </a:lnTo>
                <a:lnTo>
                  <a:pt x="184727" y="2807855"/>
                </a:lnTo>
                <a:lnTo>
                  <a:pt x="489527" y="2327564"/>
                </a:lnTo>
                <a:lnTo>
                  <a:pt x="646545" y="1764146"/>
                </a:lnTo>
                <a:lnTo>
                  <a:pt x="443345" y="1450109"/>
                </a:lnTo>
                <a:lnTo>
                  <a:pt x="0" y="1117600"/>
                </a:lnTo>
                <a:lnTo>
                  <a:pt x="267855" y="766619"/>
                </a:lnTo>
                <a:lnTo>
                  <a:pt x="471055" y="332509"/>
                </a:lnTo>
                <a:lnTo>
                  <a:pt x="452582" y="9236"/>
                </a:lnTo>
                <a:lnTo>
                  <a:pt x="979055" y="0"/>
                </a:lnTo>
                <a:close/>
              </a:path>
            </a:pathLst>
          </a:custGeom>
          <a:gradFill>
            <a:gsLst>
              <a:gs pos="0">
                <a:srgbClr val="C55A11"/>
              </a:gs>
              <a:gs pos="100000">
                <a:srgbClr val="843C0C"/>
              </a:gs>
            </a:gsLst>
            <a:lin ang="0" scaled="0"/>
          </a:gra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Freeform 11"/>
          <p:cNvSpPr/>
          <p:nvPr/>
        </p:nvSpPr>
        <p:spPr>
          <a:xfrm flipH="1">
            <a:off x="9844358" y="1830430"/>
            <a:ext cx="563418" cy="4362740"/>
          </a:xfrm>
          <a:custGeom>
            <a:avLst/>
            <a:gdLst>
              <a:gd name="connsiteX0" fmla="*/ 979055 w 988291"/>
              <a:gd name="connsiteY0" fmla="*/ 9236 h 4359564"/>
              <a:gd name="connsiteX1" fmla="*/ 988291 w 988291"/>
              <a:gd name="connsiteY1" fmla="*/ 4350327 h 4359564"/>
              <a:gd name="connsiteX2" fmla="*/ 332509 w 988291"/>
              <a:gd name="connsiteY2" fmla="*/ 4359564 h 4359564"/>
              <a:gd name="connsiteX3" fmla="*/ 18473 w 988291"/>
              <a:gd name="connsiteY3" fmla="*/ 3565236 h 4359564"/>
              <a:gd name="connsiteX4" fmla="*/ 286327 w 988291"/>
              <a:gd name="connsiteY4" fmla="*/ 3121891 h 4359564"/>
              <a:gd name="connsiteX5" fmla="*/ 184727 w 988291"/>
              <a:gd name="connsiteY5" fmla="*/ 2817091 h 4359564"/>
              <a:gd name="connsiteX6" fmla="*/ 489527 w 988291"/>
              <a:gd name="connsiteY6" fmla="*/ 2336800 h 4359564"/>
              <a:gd name="connsiteX7" fmla="*/ 646545 w 988291"/>
              <a:gd name="connsiteY7" fmla="*/ 1773382 h 4359564"/>
              <a:gd name="connsiteX8" fmla="*/ 443345 w 988291"/>
              <a:gd name="connsiteY8" fmla="*/ 1459345 h 4359564"/>
              <a:gd name="connsiteX9" fmla="*/ 0 w 988291"/>
              <a:gd name="connsiteY9" fmla="*/ 1126836 h 4359564"/>
              <a:gd name="connsiteX10" fmla="*/ 267855 w 988291"/>
              <a:gd name="connsiteY10" fmla="*/ 775855 h 4359564"/>
              <a:gd name="connsiteX11" fmla="*/ 471055 w 988291"/>
              <a:gd name="connsiteY11" fmla="*/ 341745 h 4359564"/>
              <a:gd name="connsiteX12" fmla="*/ 452582 w 988291"/>
              <a:gd name="connsiteY12" fmla="*/ 0 h 4359564"/>
              <a:gd name="connsiteX13" fmla="*/ 979055 w 988291"/>
              <a:gd name="connsiteY13" fmla="*/ 9236 h 4359564"/>
              <a:gd name="connsiteX0" fmla="*/ 979055 w 988291"/>
              <a:gd name="connsiteY0" fmla="*/ 0 h 4350328"/>
              <a:gd name="connsiteX1" fmla="*/ 988291 w 988291"/>
              <a:gd name="connsiteY1" fmla="*/ 4341091 h 4350328"/>
              <a:gd name="connsiteX2" fmla="*/ 332509 w 988291"/>
              <a:gd name="connsiteY2" fmla="*/ 4350328 h 4350328"/>
              <a:gd name="connsiteX3" fmla="*/ 18473 w 988291"/>
              <a:gd name="connsiteY3" fmla="*/ 3556000 h 4350328"/>
              <a:gd name="connsiteX4" fmla="*/ 286327 w 988291"/>
              <a:gd name="connsiteY4" fmla="*/ 3112655 h 4350328"/>
              <a:gd name="connsiteX5" fmla="*/ 184727 w 988291"/>
              <a:gd name="connsiteY5" fmla="*/ 2807855 h 4350328"/>
              <a:gd name="connsiteX6" fmla="*/ 489527 w 988291"/>
              <a:gd name="connsiteY6" fmla="*/ 2327564 h 4350328"/>
              <a:gd name="connsiteX7" fmla="*/ 646545 w 988291"/>
              <a:gd name="connsiteY7" fmla="*/ 1764146 h 4350328"/>
              <a:gd name="connsiteX8" fmla="*/ 443345 w 988291"/>
              <a:gd name="connsiteY8" fmla="*/ 1450109 h 4350328"/>
              <a:gd name="connsiteX9" fmla="*/ 0 w 988291"/>
              <a:gd name="connsiteY9" fmla="*/ 1117600 h 4350328"/>
              <a:gd name="connsiteX10" fmla="*/ 267855 w 988291"/>
              <a:gd name="connsiteY10" fmla="*/ 766619 h 4350328"/>
              <a:gd name="connsiteX11" fmla="*/ 471055 w 988291"/>
              <a:gd name="connsiteY11" fmla="*/ 332509 h 4350328"/>
              <a:gd name="connsiteX12" fmla="*/ 452582 w 988291"/>
              <a:gd name="connsiteY12" fmla="*/ 9236 h 4350328"/>
              <a:gd name="connsiteX13" fmla="*/ 979055 w 988291"/>
              <a:gd name="connsiteY13" fmla="*/ 0 h 435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8291" h="4350328">
                <a:moveTo>
                  <a:pt x="979055" y="0"/>
                </a:moveTo>
                <a:cubicBezTo>
                  <a:pt x="982134" y="1447030"/>
                  <a:pt x="985212" y="2894061"/>
                  <a:pt x="988291" y="4341091"/>
                </a:cubicBezTo>
                <a:lnTo>
                  <a:pt x="332509" y="4350328"/>
                </a:lnTo>
                <a:lnTo>
                  <a:pt x="18473" y="3556000"/>
                </a:lnTo>
                <a:lnTo>
                  <a:pt x="286327" y="3112655"/>
                </a:lnTo>
                <a:lnTo>
                  <a:pt x="184727" y="2807855"/>
                </a:lnTo>
                <a:lnTo>
                  <a:pt x="489527" y="2327564"/>
                </a:lnTo>
                <a:lnTo>
                  <a:pt x="646545" y="1764146"/>
                </a:lnTo>
                <a:lnTo>
                  <a:pt x="443345" y="1450109"/>
                </a:lnTo>
                <a:lnTo>
                  <a:pt x="0" y="1117600"/>
                </a:lnTo>
                <a:lnTo>
                  <a:pt x="267855" y="766619"/>
                </a:lnTo>
                <a:lnTo>
                  <a:pt x="471055" y="332509"/>
                </a:lnTo>
                <a:lnTo>
                  <a:pt x="452582" y="9236"/>
                </a:lnTo>
                <a:lnTo>
                  <a:pt x="979055" y="0"/>
                </a:lnTo>
                <a:close/>
              </a:path>
            </a:pathLst>
          </a:custGeom>
          <a:gradFill>
            <a:gsLst>
              <a:gs pos="0">
                <a:srgbClr val="C55A11"/>
              </a:gs>
              <a:gs pos="100000">
                <a:srgbClr val="843C0C"/>
              </a:gs>
            </a:gsLst>
            <a:lin ang="0" scaled="0"/>
          </a:gra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email">
            <a:clrChange>
              <a:clrFrom>
                <a:srgbClr val="7F7F7F"/>
              </a:clrFrom>
              <a:clrTo>
                <a:srgbClr val="7F7F7F">
                  <a:alpha val="0"/>
                </a:srgbClr>
              </a:clrTo>
            </a:clrChange>
            <a:extLst>
              <a:ext uri="{28A0092B-C50C-407E-A947-70E740481C1C}">
                <a14:useLocalDpi xmlns:a14="http://schemas.microsoft.com/office/drawing/2010/main"/>
              </a:ext>
            </a:extLst>
          </a:blip>
          <a:srcRect/>
          <a:stretch/>
        </p:blipFill>
        <p:spPr>
          <a:xfrm>
            <a:off x="7795034" y="1825625"/>
            <a:ext cx="2018922" cy="4530726"/>
          </a:xfrm>
          <a:prstGeom prst="rect">
            <a:avLst/>
          </a:prstGeom>
        </p:spPr>
      </p:pic>
      <p:sp>
        <p:nvSpPr>
          <p:cNvPr id="6" name="Right Triangle 5"/>
          <p:cNvSpPr/>
          <p:nvPr/>
        </p:nvSpPr>
        <p:spPr>
          <a:xfrm>
            <a:off x="3383791" y="6102980"/>
            <a:ext cx="2127564" cy="755241"/>
          </a:xfrm>
          <a:prstGeom prst="rtTriangle">
            <a:avLst/>
          </a:prstGeom>
          <a:gradFill>
            <a:gsLst>
              <a:gs pos="0">
                <a:srgbClr val="843C0C"/>
              </a:gs>
              <a:gs pos="100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78654" y="6102980"/>
            <a:ext cx="705137" cy="755241"/>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flipH="1">
            <a:off x="551090" y="6103797"/>
            <a:ext cx="2127564" cy="755241"/>
          </a:xfrm>
          <a:prstGeom prst="rtTriangle">
            <a:avLst/>
          </a:prstGeom>
          <a:gradFill>
            <a:gsLst>
              <a:gs pos="0">
                <a:srgbClr val="843C0C"/>
              </a:gs>
              <a:gs pos="100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tretch>
            <a:fillRect/>
          </a:stretch>
        </p:blipFill>
        <p:spPr>
          <a:xfrm>
            <a:off x="2761691" y="5414307"/>
            <a:ext cx="611573" cy="725886"/>
          </a:xfrm>
          <a:prstGeom prst="rect">
            <a:avLst/>
          </a:prstGeom>
        </p:spPr>
      </p:pic>
      <p:sp>
        <p:nvSpPr>
          <p:cNvPr id="20" name="Rectangle 19"/>
          <p:cNvSpPr/>
          <p:nvPr/>
        </p:nvSpPr>
        <p:spPr>
          <a:xfrm>
            <a:off x="1731778" y="5551016"/>
            <a:ext cx="45719" cy="129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65378" y="5549768"/>
            <a:ext cx="50291" cy="129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65717" y="5549768"/>
            <a:ext cx="50291" cy="129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15340" y="5552523"/>
            <a:ext cx="45719" cy="129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a:off x="3367904" y="6102980"/>
            <a:ext cx="2127564" cy="755241"/>
          </a:xfrm>
          <a:prstGeom prst="r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flipH="1">
            <a:off x="535203" y="6103797"/>
            <a:ext cx="2127564" cy="755241"/>
          </a:xfrm>
          <a:prstGeom prst="r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0223520" y="1825625"/>
            <a:ext cx="885091" cy="4277355"/>
            <a:chOff x="10395527" y="1825625"/>
            <a:chExt cx="1391884" cy="3808805"/>
          </a:xfrm>
        </p:grpSpPr>
        <p:grpSp>
          <p:nvGrpSpPr>
            <p:cNvPr id="26" name="Group 25"/>
            <p:cNvGrpSpPr/>
            <p:nvPr/>
          </p:nvGrpSpPr>
          <p:grpSpPr>
            <a:xfrm rot="16200000">
              <a:off x="10135865" y="2085287"/>
              <a:ext cx="1904403" cy="1385079"/>
              <a:chOff x="8640417" y="4796260"/>
              <a:chExt cx="1838238" cy="1385079"/>
            </a:xfrm>
          </p:grpSpPr>
          <p:sp>
            <p:nvSpPr>
              <p:cNvPr id="27" name="Freeform 26"/>
              <p:cNvSpPr/>
              <p:nvPr/>
            </p:nvSpPr>
            <p:spPr>
              <a:xfrm>
                <a:off x="8640417" y="4809872"/>
                <a:ext cx="1838238" cy="1371467"/>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1219 w 1830718"/>
                  <a:gd name="connsiteY0" fmla="*/ 508000 h 1380703"/>
                  <a:gd name="connsiteX1" fmla="*/ 1215 w 1830718"/>
                  <a:gd name="connsiteY1" fmla="*/ 1380703 h 1380703"/>
                  <a:gd name="connsiteX2" fmla="*/ 1820779 w 1830718"/>
                  <a:gd name="connsiteY2" fmla="*/ 1371467 h 1380703"/>
                  <a:gd name="connsiteX3" fmla="*/ 1830020 w 1830718"/>
                  <a:gd name="connsiteY3" fmla="*/ 0 h 1380703"/>
                  <a:gd name="connsiteX0" fmla="*/ 2131 w 1831630"/>
                  <a:gd name="connsiteY0" fmla="*/ 508000 h 1380703"/>
                  <a:gd name="connsiteX1" fmla="*/ 2127 w 1831630"/>
                  <a:gd name="connsiteY1" fmla="*/ 1380703 h 1380703"/>
                  <a:gd name="connsiteX2" fmla="*/ 1821691 w 1831630"/>
                  <a:gd name="connsiteY2" fmla="*/ 1371467 h 1380703"/>
                  <a:gd name="connsiteX3" fmla="*/ 1830932 w 1831630"/>
                  <a:gd name="connsiteY3" fmla="*/ 0 h 1380703"/>
                  <a:gd name="connsiteX0" fmla="*/ 2131 w 1832698"/>
                  <a:gd name="connsiteY0" fmla="*/ 508000 h 1380703"/>
                  <a:gd name="connsiteX1" fmla="*/ 2127 w 1832698"/>
                  <a:gd name="connsiteY1" fmla="*/ 1380703 h 1380703"/>
                  <a:gd name="connsiteX2" fmla="*/ 1821691 w 1832698"/>
                  <a:gd name="connsiteY2" fmla="*/ 1371467 h 1380703"/>
                  <a:gd name="connsiteX3" fmla="*/ 1830932 w 1832698"/>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6311 w 1835112"/>
                  <a:gd name="connsiteY0" fmla="*/ 508000 h 1389939"/>
                  <a:gd name="connsiteX1" fmla="*/ 16 w 1835112"/>
                  <a:gd name="connsiteY1" fmla="*/ 1389939 h 1389939"/>
                  <a:gd name="connsiteX2" fmla="*/ 1825871 w 1835112"/>
                  <a:gd name="connsiteY2" fmla="*/ 1371467 h 1389939"/>
                  <a:gd name="connsiteX3" fmla="*/ 1835112 w 1835112"/>
                  <a:gd name="connsiteY3" fmla="*/ 0 h 1389939"/>
                  <a:gd name="connsiteX0" fmla="*/ 6311 w 1835112"/>
                  <a:gd name="connsiteY0" fmla="*/ 508000 h 1371467"/>
                  <a:gd name="connsiteX1" fmla="*/ 16 w 1835112"/>
                  <a:gd name="connsiteY1" fmla="*/ 1371466 h 1371467"/>
                  <a:gd name="connsiteX2" fmla="*/ 1825871 w 1835112"/>
                  <a:gd name="connsiteY2" fmla="*/ 1371467 h 1371467"/>
                  <a:gd name="connsiteX3" fmla="*/ 1835112 w 1835112"/>
                  <a:gd name="connsiteY3" fmla="*/ 0 h 1371467"/>
                  <a:gd name="connsiteX0" fmla="*/ 7396 w 1836197"/>
                  <a:gd name="connsiteY0" fmla="*/ 508000 h 1371467"/>
                  <a:gd name="connsiteX1" fmla="*/ 1101 w 1836197"/>
                  <a:gd name="connsiteY1" fmla="*/ 1371466 h 1371467"/>
                  <a:gd name="connsiteX2" fmla="*/ 1826956 w 1836197"/>
                  <a:gd name="connsiteY2" fmla="*/ 1371467 h 1371467"/>
                  <a:gd name="connsiteX3" fmla="*/ 1836197 w 1836197"/>
                  <a:gd name="connsiteY3" fmla="*/ 0 h 1371467"/>
                  <a:gd name="connsiteX0" fmla="*/ 7901 w 1836702"/>
                  <a:gd name="connsiteY0" fmla="*/ 508000 h 1371467"/>
                  <a:gd name="connsiteX1" fmla="*/ 1606 w 1836702"/>
                  <a:gd name="connsiteY1" fmla="*/ 1371466 h 1371467"/>
                  <a:gd name="connsiteX2" fmla="*/ 1827461 w 1836702"/>
                  <a:gd name="connsiteY2" fmla="*/ 1371467 h 1371467"/>
                  <a:gd name="connsiteX3" fmla="*/ 1836702 w 1836702"/>
                  <a:gd name="connsiteY3" fmla="*/ 0 h 1371467"/>
                  <a:gd name="connsiteX0" fmla="*/ 3418 w 1841656"/>
                  <a:gd name="connsiteY0" fmla="*/ 508000 h 1371467"/>
                  <a:gd name="connsiteX1" fmla="*/ 6560 w 1841656"/>
                  <a:gd name="connsiteY1" fmla="*/ 1371466 h 1371467"/>
                  <a:gd name="connsiteX2" fmla="*/ 1832415 w 1841656"/>
                  <a:gd name="connsiteY2" fmla="*/ 1371467 h 1371467"/>
                  <a:gd name="connsiteX3" fmla="*/ 1841656 w 1841656"/>
                  <a:gd name="connsiteY3" fmla="*/ 0 h 1371467"/>
                  <a:gd name="connsiteX0" fmla="*/ 0 w 1838238"/>
                  <a:gd name="connsiteY0" fmla="*/ 508000 h 1371467"/>
                  <a:gd name="connsiteX1" fmla="*/ 3142 w 1838238"/>
                  <a:gd name="connsiteY1" fmla="*/ 1371466 h 1371467"/>
                  <a:gd name="connsiteX2" fmla="*/ 1828997 w 1838238"/>
                  <a:gd name="connsiteY2" fmla="*/ 1371467 h 1371467"/>
                  <a:gd name="connsiteX3" fmla="*/ 1838238 w 1838238"/>
                  <a:gd name="connsiteY3" fmla="*/ 0 h 1371467"/>
                </a:gdLst>
                <a:ahLst/>
                <a:cxnLst>
                  <a:cxn ang="0">
                    <a:pos x="connsiteX0" y="connsiteY0"/>
                  </a:cxn>
                  <a:cxn ang="0">
                    <a:pos x="connsiteX1" y="connsiteY1"/>
                  </a:cxn>
                  <a:cxn ang="0">
                    <a:pos x="connsiteX2" y="connsiteY2"/>
                  </a:cxn>
                  <a:cxn ang="0">
                    <a:pos x="connsiteX3" y="connsiteY3"/>
                  </a:cxn>
                </a:cxnLst>
                <a:rect l="l" t="t" r="r" b="b"/>
                <a:pathLst>
                  <a:path w="1838238" h="1371467">
                    <a:moveTo>
                      <a:pt x="0" y="508000"/>
                    </a:moveTo>
                    <a:cubicBezTo>
                      <a:pt x="1607" y="1159164"/>
                      <a:pt x="-219" y="763570"/>
                      <a:pt x="3142" y="1371466"/>
                    </a:cubicBezTo>
                    <a:lnTo>
                      <a:pt x="1828997" y="1371467"/>
                    </a:lnTo>
                    <a:cubicBezTo>
                      <a:pt x="1834888" y="771896"/>
                      <a:pt x="1836766" y="295563"/>
                      <a:pt x="183823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8" name="Freeform 27"/>
              <p:cNvSpPr/>
              <p:nvPr/>
            </p:nvSpPr>
            <p:spPr>
              <a:xfrm>
                <a:off x="8659087" y="4796260"/>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32" name="Group 31"/>
            <p:cNvGrpSpPr/>
            <p:nvPr/>
          </p:nvGrpSpPr>
          <p:grpSpPr>
            <a:xfrm rot="16200000">
              <a:off x="10391690" y="4238709"/>
              <a:ext cx="1904403" cy="887039"/>
              <a:chOff x="8640417" y="4796260"/>
              <a:chExt cx="1838238" cy="1385079"/>
            </a:xfrm>
          </p:grpSpPr>
          <p:sp>
            <p:nvSpPr>
              <p:cNvPr id="33" name="Freeform 32"/>
              <p:cNvSpPr/>
              <p:nvPr/>
            </p:nvSpPr>
            <p:spPr>
              <a:xfrm>
                <a:off x="8640417" y="4809872"/>
                <a:ext cx="1838238" cy="1371467"/>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1219 w 1830718"/>
                  <a:gd name="connsiteY0" fmla="*/ 508000 h 1380703"/>
                  <a:gd name="connsiteX1" fmla="*/ 1215 w 1830718"/>
                  <a:gd name="connsiteY1" fmla="*/ 1380703 h 1380703"/>
                  <a:gd name="connsiteX2" fmla="*/ 1820779 w 1830718"/>
                  <a:gd name="connsiteY2" fmla="*/ 1371467 h 1380703"/>
                  <a:gd name="connsiteX3" fmla="*/ 1830020 w 1830718"/>
                  <a:gd name="connsiteY3" fmla="*/ 0 h 1380703"/>
                  <a:gd name="connsiteX0" fmla="*/ 2131 w 1831630"/>
                  <a:gd name="connsiteY0" fmla="*/ 508000 h 1380703"/>
                  <a:gd name="connsiteX1" fmla="*/ 2127 w 1831630"/>
                  <a:gd name="connsiteY1" fmla="*/ 1380703 h 1380703"/>
                  <a:gd name="connsiteX2" fmla="*/ 1821691 w 1831630"/>
                  <a:gd name="connsiteY2" fmla="*/ 1371467 h 1380703"/>
                  <a:gd name="connsiteX3" fmla="*/ 1830932 w 1831630"/>
                  <a:gd name="connsiteY3" fmla="*/ 0 h 1380703"/>
                  <a:gd name="connsiteX0" fmla="*/ 2131 w 1832698"/>
                  <a:gd name="connsiteY0" fmla="*/ 508000 h 1380703"/>
                  <a:gd name="connsiteX1" fmla="*/ 2127 w 1832698"/>
                  <a:gd name="connsiteY1" fmla="*/ 1380703 h 1380703"/>
                  <a:gd name="connsiteX2" fmla="*/ 1821691 w 1832698"/>
                  <a:gd name="connsiteY2" fmla="*/ 1371467 h 1380703"/>
                  <a:gd name="connsiteX3" fmla="*/ 1830932 w 1832698"/>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6311 w 1835112"/>
                  <a:gd name="connsiteY0" fmla="*/ 508000 h 1389939"/>
                  <a:gd name="connsiteX1" fmla="*/ 16 w 1835112"/>
                  <a:gd name="connsiteY1" fmla="*/ 1389939 h 1389939"/>
                  <a:gd name="connsiteX2" fmla="*/ 1825871 w 1835112"/>
                  <a:gd name="connsiteY2" fmla="*/ 1371467 h 1389939"/>
                  <a:gd name="connsiteX3" fmla="*/ 1835112 w 1835112"/>
                  <a:gd name="connsiteY3" fmla="*/ 0 h 1389939"/>
                  <a:gd name="connsiteX0" fmla="*/ 6311 w 1835112"/>
                  <a:gd name="connsiteY0" fmla="*/ 508000 h 1371467"/>
                  <a:gd name="connsiteX1" fmla="*/ 16 w 1835112"/>
                  <a:gd name="connsiteY1" fmla="*/ 1371466 h 1371467"/>
                  <a:gd name="connsiteX2" fmla="*/ 1825871 w 1835112"/>
                  <a:gd name="connsiteY2" fmla="*/ 1371467 h 1371467"/>
                  <a:gd name="connsiteX3" fmla="*/ 1835112 w 1835112"/>
                  <a:gd name="connsiteY3" fmla="*/ 0 h 1371467"/>
                  <a:gd name="connsiteX0" fmla="*/ 7396 w 1836197"/>
                  <a:gd name="connsiteY0" fmla="*/ 508000 h 1371467"/>
                  <a:gd name="connsiteX1" fmla="*/ 1101 w 1836197"/>
                  <a:gd name="connsiteY1" fmla="*/ 1371466 h 1371467"/>
                  <a:gd name="connsiteX2" fmla="*/ 1826956 w 1836197"/>
                  <a:gd name="connsiteY2" fmla="*/ 1371467 h 1371467"/>
                  <a:gd name="connsiteX3" fmla="*/ 1836197 w 1836197"/>
                  <a:gd name="connsiteY3" fmla="*/ 0 h 1371467"/>
                  <a:gd name="connsiteX0" fmla="*/ 7901 w 1836702"/>
                  <a:gd name="connsiteY0" fmla="*/ 508000 h 1371467"/>
                  <a:gd name="connsiteX1" fmla="*/ 1606 w 1836702"/>
                  <a:gd name="connsiteY1" fmla="*/ 1371466 h 1371467"/>
                  <a:gd name="connsiteX2" fmla="*/ 1827461 w 1836702"/>
                  <a:gd name="connsiteY2" fmla="*/ 1371467 h 1371467"/>
                  <a:gd name="connsiteX3" fmla="*/ 1836702 w 1836702"/>
                  <a:gd name="connsiteY3" fmla="*/ 0 h 1371467"/>
                  <a:gd name="connsiteX0" fmla="*/ 3418 w 1841656"/>
                  <a:gd name="connsiteY0" fmla="*/ 508000 h 1371467"/>
                  <a:gd name="connsiteX1" fmla="*/ 6560 w 1841656"/>
                  <a:gd name="connsiteY1" fmla="*/ 1371466 h 1371467"/>
                  <a:gd name="connsiteX2" fmla="*/ 1832415 w 1841656"/>
                  <a:gd name="connsiteY2" fmla="*/ 1371467 h 1371467"/>
                  <a:gd name="connsiteX3" fmla="*/ 1841656 w 1841656"/>
                  <a:gd name="connsiteY3" fmla="*/ 0 h 1371467"/>
                  <a:gd name="connsiteX0" fmla="*/ 0 w 1838238"/>
                  <a:gd name="connsiteY0" fmla="*/ 508000 h 1371467"/>
                  <a:gd name="connsiteX1" fmla="*/ 3142 w 1838238"/>
                  <a:gd name="connsiteY1" fmla="*/ 1371466 h 1371467"/>
                  <a:gd name="connsiteX2" fmla="*/ 1828997 w 1838238"/>
                  <a:gd name="connsiteY2" fmla="*/ 1371467 h 1371467"/>
                  <a:gd name="connsiteX3" fmla="*/ 1838238 w 1838238"/>
                  <a:gd name="connsiteY3" fmla="*/ 0 h 1371467"/>
                </a:gdLst>
                <a:ahLst/>
                <a:cxnLst>
                  <a:cxn ang="0">
                    <a:pos x="connsiteX0" y="connsiteY0"/>
                  </a:cxn>
                  <a:cxn ang="0">
                    <a:pos x="connsiteX1" y="connsiteY1"/>
                  </a:cxn>
                  <a:cxn ang="0">
                    <a:pos x="connsiteX2" y="connsiteY2"/>
                  </a:cxn>
                  <a:cxn ang="0">
                    <a:pos x="connsiteX3" y="connsiteY3"/>
                  </a:cxn>
                </a:cxnLst>
                <a:rect l="l" t="t" r="r" b="b"/>
                <a:pathLst>
                  <a:path w="1838238" h="1371467">
                    <a:moveTo>
                      <a:pt x="0" y="508000"/>
                    </a:moveTo>
                    <a:cubicBezTo>
                      <a:pt x="1607" y="1159164"/>
                      <a:pt x="-219" y="763570"/>
                      <a:pt x="3142" y="1371466"/>
                    </a:cubicBezTo>
                    <a:lnTo>
                      <a:pt x="1828997" y="1371467"/>
                    </a:lnTo>
                    <a:cubicBezTo>
                      <a:pt x="1834888" y="771896"/>
                      <a:pt x="1836766" y="295563"/>
                      <a:pt x="183823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4" name="Freeform 33"/>
              <p:cNvSpPr/>
              <p:nvPr/>
            </p:nvSpPr>
            <p:spPr>
              <a:xfrm>
                <a:off x="8659087" y="4796260"/>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1955679754"/>
      </p:ext>
    </p:extLst>
  </p:cSld>
  <p:clrMapOvr>
    <a:masterClrMapping/>
  </p:clrMapOvr>
  <mc:AlternateContent xmlns:mc="http://schemas.openxmlformats.org/markup-compatibility/2006" xmlns:p14="http://schemas.microsoft.com/office/powerpoint/2010/main">
    <mc:Choice Requires="p14">
      <p:transition spd="slow" p14:dur="2000" advTm="156877"/>
    </mc:Choice>
    <mc:Fallback xmlns="">
      <p:transition spd="slow" advTm="15687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87331" y="1825625"/>
            <a:ext cx="4351338" cy="4351338"/>
          </a:xfrm>
        </p:spPr>
      </p:pic>
      <p:sp>
        <p:nvSpPr>
          <p:cNvPr id="2" name="Title 1"/>
          <p:cNvSpPr>
            <a:spLocks noGrp="1"/>
          </p:cNvSpPr>
          <p:nvPr>
            <p:ph type="title"/>
          </p:nvPr>
        </p:nvSpPr>
        <p:spPr/>
        <p:txBody>
          <a:bodyPr/>
          <a:lstStyle/>
          <a:p>
            <a:r>
              <a:rPr lang="en-US" dirty="0" smtClean="0"/>
              <a:t>Texture Trickery</a:t>
            </a:r>
            <a:endParaRPr lang="en-US" dirty="0"/>
          </a:p>
        </p:txBody>
      </p:sp>
      <p:sp>
        <p:nvSpPr>
          <p:cNvPr id="6" name="Content Placeholder 5"/>
          <p:cNvSpPr>
            <a:spLocks noGrp="1"/>
          </p:cNvSpPr>
          <p:nvPr>
            <p:ph sz="half" idx="1"/>
          </p:nvPr>
        </p:nvSpPr>
        <p:spPr/>
        <p:txBody>
          <a:bodyPr>
            <a:normAutofit/>
          </a:bodyPr>
          <a:lstStyle/>
          <a:p>
            <a:r>
              <a:rPr lang="en-US" dirty="0" smtClean="0"/>
              <a:t>Large texture + generated UV</a:t>
            </a:r>
          </a:p>
          <a:p>
            <a:pPr lvl="1"/>
            <a:r>
              <a:rPr lang="en-US" dirty="0" smtClean="0"/>
              <a:t>Reduce repetition</a:t>
            </a:r>
          </a:p>
          <a:p>
            <a:pPr lvl="1"/>
            <a:r>
              <a:rPr lang="en-US" dirty="0"/>
              <a:t>H</a:t>
            </a:r>
            <a:r>
              <a:rPr lang="en-US" dirty="0" smtClean="0"/>
              <a:t>orizontal &amp; Vertical</a:t>
            </a:r>
          </a:p>
          <a:p>
            <a:pPr lvl="1"/>
            <a:r>
              <a:rPr lang="en-US" dirty="0" smtClean="0"/>
              <a:t>Set UVs when generating mesh</a:t>
            </a:r>
          </a:p>
          <a:p>
            <a:pPr lvl="1"/>
            <a:r>
              <a:rPr lang="en-US" dirty="0" smtClean="0"/>
              <a:t>Cheaper than vertex </a:t>
            </a:r>
            <a:r>
              <a:rPr lang="en-US" dirty="0" err="1" smtClean="0"/>
              <a:t>shader</a:t>
            </a:r>
            <a:endParaRPr lang="en-US" dirty="0" smtClean="0"/>
          </a:p>
          <a:p>
            <a:r>
              <a:rPr lang="en-US" dirty="0" smtClean="0"/>
              <a:t>Darken ground</a:t>
            </a:r>
          </a:p>
          <a:p>
            <a:pPr lvl="1"/>
            <a:r>
              <a:rPr lang="en-US" dirty="0" smtClean="0"/>
              <a:t>Use vertex color (multiply) or…</a:t>
            </a:r>
          </a:p>
          <a:p>
            <a:pPr lvl="1"/>
            <a:r>
              <a:rPr lang="en-US" dirty="0" smtClean="0"/>
              <a:t>… use fragment </a:t>
            </a:r>
            <a:r>
              <a:rPr lang="en-US" dirty="0" err="1" smtClean="0"/>
              <a:t>shader</a:t>
            </a:r>
            <a:endParaRPr lang="en-US" dirty="0" smtClean="0"/>
          </a:p>
          <a:p>
            <a:pPr lvl="1"/>
            <a:r>
              <a:rPr lang="en-US" dirty="0"/>
              <a:t>Use </a:t>
            </a:r>
            <a:r>
              <a:rPr lang="en-US" dirty="0" err="1"/>
              <a:t>Shader</a:t>
            </a:r>
            <a:r>
              <a:rPr lang="en-US" dirty="0"/>
              <a:t> if geo </a:t>
            </a:r>
            <a:r>
              <a:rPr lang="en-US" dirty="0" smtClean="0"/>
              <a:t>moves or…</a:t>
            </a:r>
          </a:p>
          <a:p>
            <a:pPr lvl="1"/>
            <a:r>
              <a:rPr lang="en-US" dirty="0" smtClean="0"/>
              <a:t>… to fade to other color</a:t>
            </a:r>
          </a:p>
        </p:txBody>
      </p:sp>
      <p:sp>
        <p:nvSpPr>
          <p:cNvPr id="15" name="Slide Number Placeholder 14"/>
          <p:cNvSpPr>
            <a:spLocks noGrp="1"/>
          </p:cNvSpPr>
          <p:nvPr>
            <p:ph type="sldNum" sz="quarter" idx="12"/>
          </p:nvPr>
        </p:nvSpPr>
        <p:spPr/>
        <p:txBody>
          <a:bodyPr/>
          <a:lstStyle/>
          <a:p>
            <a:fld id="{5962697A-6C97-4252-9758-8503965A36F3}" type="slidenum">
              <a:rPr lang="en-US" smtClean="0"/>
              <a:t>25</a:t>
            </a:fld>
            <a:endParaRPr lang="en-US"/>
          </a:p>
        </p:txBody>
      </p:sp>
      <p:sp>
        <p:nvSpPr>
          <p:cNvPr id="25" name="Rectangle 24"/>
          <p:cNvSpPr/>
          <p:nvPr/>
        </p:nvSpPr>
        <p:spPr>
          <a:xfrm>
            <a:off x="6068083" y="4576547"/>
            <a:ext cx="5477369" cy="512531"/>
          </a:xfrm>
          <a:prstGeom prst="rect">
            <a:avLst/>
          </a:prstGeom>
          <a:gradFill>
            <a:gsLst>
              <a:gs pos="0">
                <a:schemeClr val="tx1">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068083" y="3699410"/>
            <a:ext cx="1829710" cy="1394315"/>
            <a:chOff x="9097607" y="2387847"/>
            <a:chExt cx="1829710" cy="1394315"/>
          </a:xfrm>
        </p:grpSpPr>
        <p:sp>
          <p:nvSpPr>
            <p:cNvPr id="16" name="Freeform 15"/>
            <p:cNvSpPr/>
            <p:nvPr/>
          </p:nvSpPr>
          <p:spPr>
            <a:xfrm>
              <a:off x="9097607" y="2401459"/>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17" name="Freeform 16"/>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grpSp>
        <p:nvGrpSpPr>
          <p:cNvPr id="19" name="Group 18"/>
          <p:cNvGrpSpPr/>
          <p:nvPr/>
        </p:nvGrpSpPr>
        <p:grpSpPr>
          <a:xfrm>
            <a:off x="7896883" y="3177312"/>
            <a:ext cx="1829710" cy="1907176"/>
            <a:chOff x="9097607" y="2373749"/>
            <a:chExt cx="1829710" cy="1907176"/>
          </a:xfrm>
        </p:grpSpPr>
        <p:sp>
          <p:nvSpPr>
            <p:cNvPr id="20" name="Freeform 19"/>
            <p:cNvSpPr/>
            <p:nvPr/>
          </p:nvSpPr>
          <p:spPr>
            <a:xfrm>
              <a:off x="9097607" y="2373749"/>
              <a:ext cx="1829710" cy="1907176"/>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211 w 1829710"/>
                <a:gd name="connsiteY0" fmla="*/ 1034473 h 1907176"/>
                <a:gd name="connsiteX1" fmla="*/ 207 w 1829710"/>
                <a:gd name="connsiteY1" fmla="*/ 1907176 h 1907176"/>
                <a:gd name="connsiteX2" fmla="*/ 1819771 w 1829710"/>
                <a:gd name="connsiteY2" fmla="*/ 1897940 h 1907176"/>
                <a:gd name="connsiteX3" fmla="*/ 1829012 w 1829710"/>
                <a:gd name="connsiteY3" fmla="*/ 0 h 1907176"/>
              </a:gdLst>
              <a:ahLst/>
              <a:cxnLst>
                <a:cxn ang="0">
                  <a:pos x="connsiteX0" y="connsiteY0"/>
                </a:cxn>
                <a:cxn ang="0">
                  <a:pos x="connsiteX1" y="connsiteY1"/>
                </a:cxn>
                <a:cxn ang="0">
                  <a:pos x="connsiteX2" y="connsiteY2"/>
                </a:cxn>
                <a:cxn ang="0">
                  <a:pos x="connsiteX3" y="connsiteY3"/>
                </a:cxn>
              </a:cxnLst>
              <a:rect l="l" t="t" r="r" b="b"/>
              <a:pathLst>
                <a:path w="1829710" h="1907176">
                  <a:moveTo>
                    <a:pt x="211" y="1034473"/>
                  </a:moveTo>
                  <a:cubicBezTo>
                    <a:pt x="-1328" y="1279237"/>
                    <a:pt x="6283" y="1400880"/>
                    <a:pt x="207" y="1907176"/>
                  </a:cubicBezTo>
                  <a:lnTo>
                    <a:pt x="1819771" y="1897940"/>
                  </a:lnTo>
                  <a:cubicBezTo>
                    <a:pt x="1838245" y="1326078"/>
                    <a:pt x="1824394" y="286327"/>
                    <a:pt x="1829012"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21" name="Freeform 20"/>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grpSp>
        <p:nvGrpSpPr>
          <p:cNvPr id="22" name="Group 21"/>
          <p:cNvGrpSpPr/>
          <p:nvPr/>
        </p:nvGrpSpPr>
        <p:grpSpPr>
          <a:xfrm>
            <a:off x="9716655" y="2678767"/>
            <a:ext cx="1847278" cy="2391839"/>
            <a:chOff x="9097815" y="2387847"/>
            <a:chExt cx="1847278" cy="2391839"/>
          </a:xfrm>
        </p:grpSpPr>
        <p:sp>
          <p:nvSpPr>
            <p:cNvPr id="23" name="Freeform 22"/>
            <p:cNvSpPr/>
            <p:nvPr/>
          </p:nvSpPr>
          <p:spPr>
            <a:xfrm>
              <a:off x="9097815" y="2401456"/>
              <a:ext cx="1847278" cy="2378230"/>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0 w 1829503"/>
                <a:gd name="connsiteY0" fmla="*/ 1380703 h 1380703"/>
                <a:gd name="connsiteX1" fmla="*/ 1819564 w 1829503"/>
                <a:gd name="connsiteY1" fmla="*/ 1371467 h 1380703"/>
                <a:gd name="connsiteX2" fmla="*/ 1828805 w 1829503"/>
                <a:gd name="connsiteY2" fmla="*/ 0 h 1380703"/>
                <a:gd name="connsiteX0" fmla="*/ 0 w 1847278"/>
                <a:gd name="connsiteY0" fmla="*/ 2378230 h 2378230"/>
                <a:gd name="connsiteX1" fmla="*/ 1819564 w 1847278"/>
                <a:gd name="connsiteY1" fmla="*/ 2368994 h 2378230"/>
                <a:gd name="connsiteX2" fmla="*/ 1847278 w 1847278"/>
                <a:gd name="connsiteY2" fmla="*/ 0 h 2378230"/>
              </a:gdLst>
              <a:ahLst/>
              <a:cxnLst>
                <a:cxn ang="0">
                  <a:pos x="connsiteX0" y="connsiteY0"/>
                </a:cxn>
                <a:cxn ang="0">
                  <a:pos x="connsiteX1" y="connsiteY1"/>
                </a:cxn>
                <a:cxn ang="0">
                  <a:pos x="connsiteX2" y="connsiteY2"/>
                </a:cxn>
              </a:cxnLst>
              <a:rect l="l" t="t" r="r" b="b"/>
              <a:pathLst>
                <a:path w="1847278" h="2378230">
                  <a:moveTo>
                    <a:pt x="0" y="2378230"/>
                  </a:moveTo>
                  <a:lnTo>
                    <a:pt x="1819564" y="2368994"/>
                  </a:lnTo>
                  <a:cubicBezTo>
                    <a:pt x="1838038" y="1797132"/>
                    <a:pt x="1842660" y="286327"/>
                    <a:pt x="1847278" y="0"/>
                  </a:cubicBezTo>
                </a:path>
              </a:pathLst>
            </a:cu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accent6"/>
                </a:solidFill>
              </a:endParaRPr>
            </a:p>
          </p:txBody>
        </p:sp>
        <p:sp>
          <p:nvSpPr>
            <p:cNvPr id="24" name="Freeform 23"/>
            <p:cNvSpPr/>
            <p:nvPr/>
          </p:nvSpPr>
          <p:spPr>
            <a:xfrm>
              <a:off x="9107051" y="2387847"/>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6"/>
                </a:solidFill>
              </a:endParaRPr>
            </a:p>
          </p:txBody>
        </p:sp>
      </p:grpSp>
    </p:spTree>
    <p:extLst>
      <p:ext uri="{BB962C8B-B14F-4D97-AF65-F5344CB8AC3E}">
        <p14:creationId xmlns:p14="http://schemas.microsoft.com/office/powerpoint/2010/main" val="912258017"/>
      </p:ext>
    </p:extLst>
  </p:cSld>
  <p:clrMapOvr>
    <a:masterClrMapping/>
  </p:clrMapOvr>
  <mc:AlternateContent xmlns:mc="http://schemas.openxmlformats.org/markup-compatibility/2006" xmlns:p14="http://schemas.microsoft.com/office/powerpoint/2010/main">
    <mc:Choice Requires="p14">
      <p:transition spd="slow" p14:dur="2000" advTm="89435"/>
    </mc:Choice>
    <mc:Fallback xmlns="">
      <p:transition spd="slow" advTm="8943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World Fog vs Camera Fog</a:t>
            </a:r>
            <a:endParaRPr lang="en-US" dirty="0"/>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13568" y="1825625"/>
            <a:ext cx="7364863" cy="4351338"/>
          </a:xfrm>
          <a:prstGeom prst="rect">
            <a:avLst/>
          </a:prstGeom>
        </p:spPr>
      </p:pic>
      <p:sp>
        <p:nvSpPr>
          <p:cNvPr id="5" name="Slide Number Placeholder 4"/>
          <p:cNvSpPr>
            <a:spLocks noGrp="1"/>
          </p:cNvSpPr>
          <p:nvPr>
            <p:ph type="sldNum" sz="quarter" idx="12"/>
          </p:nvPr>
        </p:nvSpPr>
        <p:spPr/>
        <p:txBody>
          <a:bodyPr/>
          <a:lstStyle/>
          <a:p>
            <a:fld id="{5962697A-6C97-4252-9758-8503965A36F3}" type="slidenum">
              <a:rPr lang="en-US" smtClean="0"/>
              <a:t>26</a:t>
            </a:fld>
            <a:endParaRPr lang="en-US"/>
          </a:p>
        </p:txBody>
      </p:sp>
      <p:sp>
        <p:nvSpPr>
          <p:cNvPr id="9" name="Freeform 8"/>
          <p:cNvSpPr/>
          <p:nvPr/>
        </p:nvSpPr>
        <p:spPr>
          <a:xfrm flipH="1">
            <a:off x="4367136" y="3907482"/>
            <a:ext cx="4312525" cy="1251059"/>
          </a:xfrm>
          <a:custGeom>
            <a:avLst/>
            <a:gdLst>
              <a:gd name="connsiteX0" fmla="*/ 0 w 2498756"/>
              <a:gd name="connsiteY0" fmla="*/ 878186 h 1023042"/>
              <a:gd name="connsiteX1" fmla="*/ 1910281 w 2498756"/>
              <a:gd name="connsiteY1" fmla="*/ 135802 h 1023042"/>
              <a:gd name="connsiteX2" fmla="*/ 1792586 w 2498756"/>
              <a:gd name="connsiteY2" fmla="*/ 81481 h 1023042"/>
              <a:gd name="connsiteX3" fmla="*/ 2498756 w 2498756"/>
              <a:gd name="connsiteY3" fmla="*/ 0 h 1023042"/>
              <a:gd name="connsiteX4" fmla="*/ 2227152 w 2498756"/>
              <a:gd name="connsiteY4" fmla="*/ 289711 h 1023042"/>
              <a:gd name="connsiteX5" fmla="*/ 2136618 w 2498756"/>
              <a:gd name="connsiteY5" fmla="*/ 244444 h 1023042"/>
              <a:gd name="connsiteX6" fmla="*/ 425513 w 2498756"/>
              <a:gd name="connsiteY6" fmla="*/ 1023042 h 1023042"/>
              <a:gd name="connsiteX7" fmla="*/ 0 w 2498756"/>
              <a:gd name="connsiteY7" fmla="*/ 878186 h 1023042"/>
              <a:gd name="connsiteX0" fmla="*/ 0 w 2498756"/>
              <a:gd name="connsiteY0" fmla="*/ 878186 h 1291652"/>
              <a:gd name="connsiteX1" fmla="*/ 1910281 w 2498756"/>
              <a:gd name="connsiteY1" fmla="*/ 135802 h 1291652"/>
              <a:gd name="connsiteX2" fmla="*/ 1792586 w 2498756"/>
              <a:gd name="connsiteY2" fmla="*/ 81481 h 1291652"/>
              <a:gd name="connsiteX3" fmla="*/ 2498756 w 2498756"/>
              <a:gd name="connsiteY3" fmla="*/ 0 h 1291652"/>
              <a:gd name="connsiteX4" fmla="*/ 2227152 w 2498756"/>
              <a:gd name="connsiteY4" fmla="*/ 289711 h 1291652"/>
              <a:gd name="connsiteX5" fmla="*/ 2136618 w 2498756"/>
              <a:gd name="connsiteY5" fmla="*/ 244444 h 1291652"/>
              <a:gd name="connsiteX6" fmla="*/ 61683 w 2498756"/>
              <a:gd name="connsiteY6" fmla="*/ 1291652 h 1291652"/>
              <a:gd name="connsiteX7" fmla="*/ 0 w 2498756"/>
              <a:gd name="connsiteY7" fmla="*/ 878186 h 1291652"/>
              <a:gd name="connsiteX0" fmla="*/ 0 w 2498756"/>
              <a:gd name="connsiteY0" fmla="*/ 878186 h 1291652"/>
              <a:gd name="connsiteX1" fmla="*/ 1910281 w 2498756"/>
              <a:gd name="connsiteY1" fmla="*/ 135802 h 1291652"/>
              <a:gd name="connsiteX2" fmla="*/ 1792586 w 2498756"/>
              <a:gd name="connsiteY2" fmla="*/ 81481 h 1291652"/>
              <a:gd name="connsiteX3" fmla="*/ 2498756 w 2498756"/>
              <a:gd name="connsiteY3" fmla="*/ 0 h 1291652"/>
              <a:gd name="connsiteX4" fmla="*/ 2150409 w 2498756"/>
              <a:gd name="connsiteY4" fmla="*/ 391834 h 1291652"/>
              <a:gd name="connsiteX5" fmla="*/ 2136618 w 2498756"/>
              <a:gd name="connsiteY5" fmla="*/ 244444 h 1291652"/>
              <a:gd name="connsiteX6" fmla="*/ 61683 w 2498756"/>
              <a:gd name="connsiteY6" fmla="*/ 1291652 h 1291652"/>
              <a:gd name="connsiteX7" fmla="*/ 0 w 2498756"/>
              <a:gd name="connsiteY7" fmla="*/ 878186 h 1291652"/>
              <a:gd name="connsiteX0" fmla="*/ 0 w 2498756"/>
              <a:gd name="connsiteY0" fmla="*/ 878186 h 1291652"/>
              <a:gd name="connsiteX1" fmla="*/ 1910281 w 2498756"/>
              <a:gd name="connsiteY1" fmla="*/ 135802 h 1291652"/>
              <a:gd name="connsiteX2" fmla="*/ 1792586 w 2498756"/>
              <a:gd name="connsiteY2" fmla="*/ 81481 h 1291652"/>
              <a:gd name="connsiteX3" fmla="*/ 2498756 w 2498756"/>
              <a:gd name="connsiteY3" fmla="*/ 0 h 1291652"/>
              <a:gd name="connsiteX4" fmla="*/ 2150409 w 2498756"/>
              <a:gd name="connsiteY4" fmla="*/ 391834 h 1291652"/>
              <a:gd name="connsiteX5" fmla="*/ 2040647 w 2498756"/>
              <a:gd name="connsiteY5" fmla="*/ 292388 h 1291652"/>
              <a:gd name="connsiteX6" fmla="*/ 61683 w 2498756"/>
              <a:gd name="connsiteY6" fmla="*/ 1291652 h 1291652"/>
              <a:gd name="connsiteX7" fmla="*/ 0 w 2498756"/>
              <a:gd name="connsiteY7" fmla="*/ 878186 h 1291652"/>
              <a:gd name="connsiteX0" fmla="*/ 0 w 2498756"/>
              <a:gd name="connsiteY0" fmla="*/ 878186 h 1291652"/>
              <a:gd name="connsiteX1" fmla="*/ 1910281 w 2498756"/>
              <a:gd name="connsiteY1" fmla="*/ 135802 h 1291652"/>
              <a:gd name="connsiteX2" fmla="*/ 1792586 w 2498756"/>
              <a:gd name="connsiteY2" fmla="*/ 81481 h 1291652"/>
              <a:gd name="connsiteX3" fmla="*/ 2498756 w 2498756"/>
              <a:gd name="connsiteY3" fmla="*/ 0 h 1291652"/>
              <a:gd name="connsiteX4" fmla="*/ 2150409 w 2498756"/>
              <a:gd name="connsiteY4" fmla="*/ 391834 h 1291652"/>
              <a:gd name="connsiteX5" fmla="*/ 2063936 w 2498756"/>
              <a:gd name="connsiteY5" fmla="*/ 300431 h 1291652"/>
              <a:gd name="connsiteX6" fmla="*/ 61683 w 2498756"/>
              <a:gd name="connsiteY6" fmla="*/ 1291652 h 1291652"/>
              <a:gd name="connsiteX7" fmla="*/ 0 w 2498756"/>
              <a:gd name="connsiteY7" fmla="*/ 878186 h 129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756" h="1291652">
                <a:moveTo>
                  <a:pt x="0" y="878186"/>
                </a:moveTo>
                <a:lnTo>
                  <a:pt x="1910281" y="135802"/>
                </a:lnTo>
                <a:lnTo>
                  <a:pt x="1792586" y="81481"/>
                </a:lnTo>
                <a:lnTo>
                  <a:pt x="2498756" y="0"/>
                </a:lnTo>
                <a:lnTo>
                  <a:pt x="2150409" y="391834"/>
                </a:lnTo>
                <a:lnTo>
                  <a:pt x="2063936" y="300431"/>
                </a:lnTo>
                <a:lnTo>
                  <a:pt x="61683" y="1291652"/>
                </a:lnTo>
                <a:lnTo>
                  <a:pt x="0" y="878186"/>
                </a:lnTo>
                <a:close/>
              </a:path>
            </a:pathLst>
          </a:cu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3422210" flipH="1">
            <a:off x="8249413" y="3454408"/>
            <a:ext cx="1313821" cy="1128980"/>
          </a:xfrm>
          <a:custGeom>
            <a:avLst/>
            <a:gdLst>
              <a:gd name="connsiteX0" fmla="*/ 0 w 2498756"/>
              <a:gd name="connsiteY0" fmla="*/ 878186 h 1023042"/>
              <a:gd name="connsiteX1" fmla="*/ 1910281 w 2498756"/>
              <a:gd name="connsiteY1" fmla="*/ 135802 h 1023042"/>
              <a:gd name="connsiteX2" fmla="*/ 1792586 w 2498756"/>
              <a:gd name="connsiteY2" fmla="*/ 81481 h 1023042"/>
              <a:gd name="connsiteX3" fmla="*/ 2498756 w 2498756"/>
              <a:gd name="connsiteY3" fmla="*/ 0 h 1023042"/>
              <a:gd name="connsiteX4" fmla="*/ 2227152 w 2498756"/>
              <a:gd name="connsiteY4" fmla="*/ 289711 h 1023042"/>
              <a:gd name="connsiteX5" fmla="*/ 2136618 w 2498756"/>
              <a:gd name="connsiteY5" fmla="*/ 244444 h 1023042"/>
              <a:gd name="connsiteX6" fmla="*/ 425513 w 2498756"/>
              <a:gd name="connsiteY6" fmla="*/ 1023042 h 1023042"/>
              <a:gd name="connsiteX7" fmla="*/ 0 w 2498756"/>
              <a:gd name="connsiteY7" fmla="*/ 878186 h 1023042"/>
              <a:gd name="connsiteX0" fmla="*/ 579730 w 3078486"/>
              <a:gd name="connsiteY0" fmla="*/ 878186 h 1909745"/>
              <a:gd name="connsiteX1" fmla="*/ 2490011 w 3078486"/>
              <a:gd name="connsiteY1" fmla="*/ 135802 h 1909745"/>
              <a:gd name="connsiteX2" fmla="*/ 2372316 w 3078486"/>
              <a:gd name="connsiteY2" fmla="*/ 81481 h 1909745"/>
              <a:gd name="connsiteX3" fmla="*/ 3078486 w 3078486"/>
              <a:gd name="connsiteY3" fmla="*/ 0 h 1909745"/>
              <a:gd name="connsiteX4" fmla="*/ 2806882 w 3078486"/>
              <a:gd name="connsiteY4" fmla="*/ 289711 h 1909745"/>
              <a:gd name="connsiteX5" fmla="*/ 2716348 w 3078486"/>
              <a:gd name="connsiteY5" fmla="*/ 244444 h 1909745"/>
              <a:gd name="connsiteX6" fmla="*/ 0 w 3078486"/>
              <a:gd name="connsiteY6" fmla="*/ 1909745 h 1909745"/>
              <a:gd name="connsiteX7" fmla="*/ 579730 w 3078486"/>
              <a:gd name="connsiteY7" fmla="*/ 878186 h 1909745"/>
              <a:gd name="connsiteX0" fmla="*/ 1 w 3356986"/>
              <a:gd name="connsiteY0" fmla="*/ 1538453 h 1909745"/>
              <a:gd name="connsiteX1" fmla="*/ 2768511 w 3356986"/>
              <a:gd name="connsiteY1" fmla="*/ 135802 h 1909745"/>
              <a:gd name="connsiteX2" fmla="*/ 2650816 w 3356986"/>
              <a:gd name="connsiteY2" fmla="*/ 81481 h 1909745"/>
              <a:gd name="connsiteX3" fmla="*/ 3356986 w 3356986"/>
              <a:gd name="connsiteY3" fmla="*/ 0 h 1909745"/>
              <a:gd name="connsiteX4" fmla="*/ 3085382 w 3356986"/>
              <a:gd name="connsiteY4" fmla="*/ 289711 h 1909745"/>
              <a:gd name="connsiteX5" fmla="*/ 2994848 w 3356986"/>
              <a:gd name="connsiteY5" fmla="*/ 244444 h 1909745"/>
              <a:gd name="connsiteX6" fmla="*/ 278500 w 3356986"/>
              <a:gd name="connsiteY6" fmla="*/ 1909745 h 1909745"/>
              <a:gd name="connsiteX7" fmla="*/ 1 w 3356986"/>
              <a:gd name="connsiteY7" fmla="*/ 1538453 h 1909745"/>
              <a:gd name="connsiteX0" fmla="*/ 0 w 3356985"/>
              <a:gd name="connsiteY0" fmla="*/ 1538453 h 1909745"/>
              <a:gd name="connsiteX1" fmla="*/ 2768510 w 3356985"/>
              <a:gd name="connsiteY1" fmla="*/ 135802 h 1909745"/>
              <a:gd name="connsiteX2" fmla="*/ 2650815 w 3356985"/>
              <a:gd name="connsiteY2" fmla="*/ 81481 h 1909745"/>
              <a:gd name="connsiteX3" fmla="*/ 3356985 w 3356985"/>
              <a:gd name="connsiteY3" fmla="*/ 0 h 1909745"/>
              <a:gd name="connsiteX4" fmla="*/ 3085381 w 3356985"/>
              <a:gd name="connsiteY4" fmla="*/ 289711 h 1909745"/>
              <a:gd name="connsiteX5" fmla="*/ 2928465 w 3356985"/>
              <a:gd name="connsiteY5" fmla="*/ 289651 h 1909745"/>
              <a:gd name="connsiteX6" fmla="*/ 278499 w 3356985"/>
              <a:gd name="connsiteY6" fmla="*/ 1909745 h 1909745"/>
              <a:gd name="connsiteX7" fmla="*/ 0 w 3356985"/>
              <a:gd name="connsiteY7" fmla="*/ 1538453 h 1909745"/>
              <a:gd name="connsiteX0" fmla="*/ 0 w 3356985"/>
              <a:gd name="connsiteY0" fmla="*/ 1538453 h 1909745"/>
              <a:gd name="connsiteX1" fmla="*/ 2768510 w 3356985"/>
              <a:gd name="connsiteY1" fmla="*/ 135802 h 1909745"/>
              <a:gd name="connsiteX2" fmla="*/ 2650815 w 3356985"/>
              <a:gd name="connsiteY2" fmla="*/ 81481 h 1909745"/>
              <a:gd name="connsiteX3" fmla="*/ 3356985 w 3356985"/>
              <a:gd name="connsiteY3" fmla="*/ 0 h 1909745"/>
              <a:gd name="connsiteX4" fmla="*/ 3032850 w 3356985"/>
              <a:gd name="connsiteY4" fmla="*/ 383789 h 1909745"/>
              <a:gd name="connsiteX5" fmla="*/ 2928465 w 3356985"/>
              <a:gd name="connsiteY5" fmla="*/ 289651 h 1909745"/>
              <a:gd name="connsiteX6" fmla="*/ 278499 w 3356985"/>
              <a:gd name="connsiteY6" fmla="*/ 1909745 h 1909745"/>
              <a:gd name="connsiteX7" fmla="*/ 0 w 3356985"/>
              <a:gd name="connsiteY7" fmla="*/ 1538453 h 1909745"/>
              <a:gd name="connsiteX0" fmla="*/ 0 w 3356985"/>
              <a:gd name="connsiteY0" fmla="*/ 1538453 h 1909745"/>
              <a:gd name="connsiteX1" fmla="*/ 2791480 w 3356985"/>
              <a:gd name="connsiteY1" fmla="*/ 160969 h 1909745"/>
              <a:gd name="connsiteX2" fmla="*/ 2650815 w 3356985"/>
              <a:gd name="connsiteY2" fmla="*/ 81481 h 1909745"/>
              <a:gd name="connsiteX3" fmla="*/ 3356985 w 3356985"/>
              <a:gd name="connsiteY3" fmla="*/ 0 h 1909745"/>
              <a:gd name="connsiteX4" fmla="*/ 3032850 w 3356985"/>
              <a:gd name="connsiteY4" fmla="*/ 383789 h 1909745"/>
              <a:gd name="connsiteX5" fmla="*/ 2928465 w 3356985"/>
              <a:gd name="connsiteY5" fmla="*/ 289651 h 1909745"/>
              <a:gd name="connsiteX6" fmla="*/ 278499 w 3356985"/>
              <a:gd name="connsiteY6" fmla="*/ 1909745 h 1909745"/>
              <a:gd name="connsiteX7" fmla="*/ 0 w 3356985"/>
              <a:gd name="connsiteY7" fmla="*/ 1538453 h 1909745"/>
              <a:gd name="connsiteX0" fmla="*/ 0 w 3356985"/>
              <a:gd name="connsiteY0" fmla="*/ 1538453 h 1909745"/>
              <a:gd name="connsiteX1" fmla="*/ 2791480 w 3356985"/>
              <a:gd name="connsiteY1" fmla="*/ 160969 h 1909745"/>
              <a:gd name="connsiteX2" fmla="*/ 2667593 w 3356985"/>
              <a:gd name="connsiteY2" fmla="*/ 66168 h 1909745"/>
              <a:gd name="connsiteX3" fmla="*/ 3356985 w 3356985"/>
              <a:gd name="connsiteY3" fmla="*/ 0 h 1909745"/>
              <a:gd name="connsiteX4" fmla="*/ 3032850 w 3356985"/>
              <a:gd name="connsiteY4" fmla="*/ 383789 h 1909745"/>
              <a:gd name="connsiteX5" fmla="*/ 2928465 w 3356985"/>
              <a:gd name="connsiteY5" fmla="*/ 289651 h 1909745"/>
              <a:gd name="connsiteX6" fmla="*/ 278499 w 3356985"/>
              <a:gd name="connsiteY6" fmla="*/ 1909745 h 1909745"/>
              <a:gd name="connsiteX7" fmla="*/ 0 w 3356985"/>
              <a:gd name="connsiteY7" fmla="*/ 1538453 h 1909745"/>
              <a:gd name="connsiteX0" fmla="*/ 0 w 3356985"/>
              <a:gd name="connsiteY0" fmla="*/ 1538453 h 1909745"/>
              <a:gd name="connsiteX1" fmla="*/ 2791480 w 3356985"/>
              <a:gd name="connsiteY1" fmla="*/ 160969 h 1909745"/>
              <a:gd name="connsiteX2" fmla="*/ 2667593 w 3356985"/>
              <a:gd name="connsiteY2" fmla="*/ 66168 h 1909745"/>
              <a:gd name="connsiteX3" fmla="*/ 3356985 w 3356985"/>
              <a:gd name="connsiteY3" fmla="*/ 0 h 1909745"/>
              <a:gd name="connsiteX4" fmla="*/ 3032850 w 3356985"/>
              <a:gd name="connsiteY4" fmla="*/ 383789 h 1909745"/>
              <a:gd name="connsiteX5" fmla="*/ 2967641 w 3356985"/>
              <a:gd name="connsiteY5" fmla="*/ 329057 h 1909745"/>
              <a:gd name="connsiteX6" fmla="*/ 278499 w 3356985"/>
              <a:gd name="connsiteY6" fmla="*/ 1909745 h 1909745"/>
              <a:gd name="connsiteX7" fmla="*/ 0 w 3356985"/>
              <a:gd name="connsiteY7" fmla="*/ 1538453 h 1909745"/>
              <a:gd name="connsiteX0" fmla="*/ 0 w 3311826"/>
              <a:gd name="connsiteY0" fmla="*/ 1612652 h 1983944"/>
              <a:gd name="connsiteX1" fmla="*/ 2791480 w 3311826"/>
              <a:gd name="connsiteY1" fmla="*/ 235168 h 1983944"/>
              <a:gd name="connsiteX2" fmla="*/ 2667593 w 3311826"/>
              <a:gd name="connsiteY2" fmla="*/ 140367 h 1983944"/>
              <a:gd name="connsiteX3" fmla="*/ 3311826 w 3311826"/>
              <a:gd name="connsiteY3" fmla="*/ 1 h 1983944"/>
              <a:gd name="connsiteX4" fmla="*/ 3032850 w 3311826"/>
              <a:gd name="connsiteY4" fmla="*/ 457988 h 1983944"/>
              <a:gd name="connsiteX5" fmla="*/ 2967641 w 3311826"/>
              <a:gd name="connsiteY5" fmla="*/ 403256 h 1983944"/>
              <a:gd name="connsiteX6" fmla="*/ 278499 w 3311826"/>
              <a:gd name="connsiteY6" fmla="*/ 1983944 h 1983944"/>
              <a:gd name="connsiteX7" fmla="*/ 0 w 3311826"/>
              <a:gd name="connsiteY7" fmla="*/ 1612652 h 1983944"/>
              <a:gd name="connsiteX0" fmla="*/ 0 w 3324888"/>
              <a:gd name="connsiteY0" fmla="*/ 1599513 h 1970805"/>
              <a:gd name="connsiteX1" fmla="*/ 2791480 w 3324888"/>
              <a:gd name="connsiteY1" fmla="*/ 222029 h 1970805"/>
              <a:gd name="connsiteX2" fmla="*/ 2667593 w 3324888"/>
              <a:gd name="connsiteY2" fmla="*/ 127228 h 1970805"/>
              <a:gd name="connsiteX3" fmla="*/ 3324887 w 3324888"/>
              <a:gd name="connsiteY3" fmla="*/ 0 h 1970805"/>
              <a:gd name="connsiteX4" fmla="*/ 3032850 w 3324888"/>
              <a:gd name="connsiteY4" fmla="*/ 444849 h 1970805"/>
              <a:gd name="connsiteX5" fmla="*/ 2967641 w 3324888"/>
              <a:gd name="connsiteY5" fmla="*/ 390117 h 1970805"/>
              <a:gd name="connsiteX6" fmla="*/ 278499 w 3324888"/>
              <a:gd name="connsiteY6" fmla="*/ 1970805 h 1970805"/>
              <a:gd name="connsiteX7" fmla="*/ 0 w 3324888"/>
              <a:gd name="connsiteY7" fmla="*/ 1599513 h 1970805"/>
              <a:gd name="connsiteX0" fmla="*/ 0 w 3343207"/>
              <a:gd name="connsiteY0" fmla="*/ 1581085 h 1952377"/>
              <a:gd name="connsiteX1" fmla="*/ 2791480 w 3343207"/>
              <a:gd name="connsiteY1" fmla="*/ 203601 h 1952377"/>
              <a:gd name="connsiteX2" fmla="*/ 2667593 w 3343207"/>
              <a:gd name="connsiteY2" fmla="*/ 108800 h 1952377"/>
              <a:gd name="connsiteX3" fmla="*/ 3343206 w 3343207"/>
              <a:gd name="connsiteY3" fmla="*/ 0 h 1952377"/>
              <a:gd name="connsiteX4" fmla="*/ 3032850 w 3343207"/>
              <a:gd name="connsiteY4" fmla="*/ 426421 h 1952377"/>
              <a:gd name="connsiteX5" fmla="*/ 2967641 w 3343207"/>
              <a:gd name="connsiteY5" fmla="*/ 371689 h 1952377"/>
              <a:gd name="connsiteX6" fmla="*/ 278499 w 3343207"/>
              <a:gd name="connsiteY6" fmla="*/ 1952377 h 1952377"/>
              <a:gd name="connsiteX7" fmla="*/ 0 w 3343207"/>
              <a:gd name="connsiteY7" fmla="*/ 1581085 h 1952377"/>
              <a:gd name="connsiteX0" fmla="*/ 0 w 3343207"/>
              <a:gd name="connsiteY0" fmla="*/ 1581085 h 1952377"/>
              <a:gd name="connsiteX1" fmla="*/ 2791480 w 3343207"/>
              <a:gd name="connsiteY1" fmla="*/ 203601 h 1952377"/>
              <a:gd name="connsiteX2" fmla="*/ 2667593 w 3343207"/>
              <a:gd name="connsiteY2" fmla="*/ 108800 h 1952377"/>
              <a:gd name="connsiteX3" fmla="*/ 3343206 w 3343207"/>
              <a:gd name="connsiteY3" fmla="*/ 0 h 1952377"/>
              <a:gd name="connsiteX4" fmla="*/ 3032850 w 3343207"/>
              <a:gd name="connsiteY4" fmla="*/ 426421 h 1952377"/>
              <a:gd name="connsiteX5" fmla="*/ 2954288 w 3343207"/>
              <a:gd name="connsiteY5" fmla="*/ 338074 h 1952377"/>
              <a:gd name="connsiteX6" fmla="*/ 278499 w 3343207"/>
              <a:gd name="connsiteY6" fmla="*/ 1952377 h 1952377"/>
              <a:gd name="connsiteX7" fmla="*/ 0 w 3343207"/>
              <a:gd name="connsiteY7" fmla="*/ 1581085 h 1952377"/>
              <a:gd name="connsiteX0" fmla="*/ 0 w 3483077"/>
              <a:gd name="connsiteY0" fmla="*/ 1584268 h 1952377"/>
              <a:gd name="connsiteX1" fmla="*/ 2931350 w 3483077"/>
              <a:gd name="connsiteY1" fmla="*/ 203601 h 1952377"/>
              <a:gd name="connsiteX2" fmla="*/ 2807463 w 3483077"/>
              <a:gd name="connsiteY2" fmla="*/ 108800 h 1952377"/>
              <a:gd name="connsiteX3" fmla="*/ 3483076 w 3483077"/>
              <a:gd name="connsiteY3" fmla="*/ 0 h 1952377"/>
              <a:gd name="connsiteX4" fmla="*/ 3172720 w 3483077"/>
              <a:gd name="connsiteY4" fmla="*/ 426421 h 1952377"/>
              <a:gd name="connsiteX5" fmla="*/ 3094158 w 3483077"/>
              <a:gd name="connsiteY5" fmla="*/ 338074 h 1952377"/>
              <a:gd name="connsiteX6" fmla="*/ 418369 w 3483077"/>
              <a:gd name="connsiteY6" fmla="*/ 1952377 h 1952377"/>
              <a:gd name="connsiteX7" fmla="*/ 0 w 3483077"/>
              <a:gd name="connsiteY7" fmla="*/ 1584268 h 1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077" h="1952377">
                <a:moveTo>
                  <a:pt x="0" y="1584268"/>
                </a:moveTo>
                <a:lnTo>
                  <a:pt x="2931350" y="203601"/>
                </a:lnTo>
                <a:lnTo>
                  <a:pt x="2807463" y="108800"/>
                </a:lnTo>
                <a:lnTo>
                  <a:pt x="3483076" y="0"/>
                </a:lnTo>
                <a:lnTo>
                  <a:pt x="3172720" y="426421"/>
                </a:lnTo>
                <a:lnTo>
                  <a:pt x="3094158" y="338074"/>
                </a:lnTo>
                <a:lnTo>
                  <a:pt x="418369" y="1952377"/>
                </a:lnTo>
                <a:lnTo>
                  <a:pt x="0" y="1584268"/>
                </a:lnTo>
                <a:close/>
              </a:path>
            </a:pathLst>
          </a:custGeom>
          <a:gradFill>
            <a:gsLst>
              <a:gs pos="0">
                <a:schemeClr val="bg1"/>
              </a:gs>
              <a:gs pos="76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ular Callout 1"/>
          <p:cNvSpPr/>
          <p:nvPr/>
        </p:nvSpPr>
        <p:spPr>
          <a:xfrm>
            <a:off x="497941" y="2743200"/>
            <a:ext cx="1674891" cy="2752253"/>
          </a:xfrm>
          <a:prstGeom prst="wedgeRectCallout">
            <a:avLst>
              <a:gd name="adj1" fmla="val 172680"/>
              <a:gd name="adj2" fmla="val -8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World based fog</a:t>
            </a:r>
          </a:p>
          <a:p>
            <a:pPr algn="ctr"/>
            <a:endParaRPr lang="en-US" dirty="0"/>
          </a:p>
          <a:p>
            <a:pPr algn="ctr"/>
            <a:r>
              <a:rPr lang="en-US" sz="1400" dirty="0"/>
              <a:t>USED for atmospherics effect and increase the sense of depth for the environment.</a:t>
            </a:r>
          </a:p>
        </p:txBody>
      </p:sp>
      <p:sp>
        <p:nvSpPr>
          <p:cNvPr id="10" name="Rectangular Callout 9"/>
          <p:cNvSpPr/>
          <p:nvPr/>
        </p:nvSpPr>
        <p:spPr>
          <a:xfrm>
            <a:off x="9982199" y="2647392"/>
            <a:ext cx="1674891" cy="2752253"/>
          </a:xfrm>
          <a:prstGeom prst="wedgeRectCallout">
            <a:avLst>
              <a:gd name="adj1" fmla="val -98671"/>
              <a:gd name="adj2" fmla="val -22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Camera based fog</a:t>
            </a:r>
          </a:p>
          <a:p>
            <a:pPr algn="ctr"/>
            <a:endParaRPr lang="en-US" dirty="0"/>
          </a:p>
          <a:p>
            <a:pPr algn="ctr"/>
            <a:r>
              <a:rPr lang="en-US" sz="1400" dirty="0"/>
              <a:t>USED to hide objects spawning ahead of the player.</a:t>
            </a:r>
          </a:p>
        </p:txBody>
      </p:sp>
    </p:spTree>
    <p:extLst>
      <p:ext uri="{BB962C8B-B14F-4D97-AF65-F5344CB8AC3E}">
        <p14:creationId xmlns:p14="http://schemas.microsoft.com/office/powerpoint/2010/main" val="994704651"/>
      </p:ext>
    </p:extLst>
  </p:cSld>
  <p:clrMapOvr>
    <a:masterClrMapping/>
  </p:clrMapOvr>
  <mc:AlternateContent xmlns:mc="http://schemas.openxmlformats.org/markup-compatibility/2006" xmlns:p14="http://schemas.microsoft.com/office/powerpoint/2010/main">
    <mc:Choice Requires="p14">
      <p:transition spd="slow" p14:dur="2000" advTm="46175"/>
    </mc:Choice>
    <mc:Fallback xmlns="">
      <p:transition spd="slow" advTm="4617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Shader</a:t>
            </a:r>
            <a:r>
              <a:rPr lang="en-US" dirty="0" smtClean="0"/>
              <a:t> Code (Props/Ground)</a:t>
            </a:r>
            <a:endParaRPr lang="en-US" dirty="0"/>
          </a:p>
        </p:txBody>
      </p:sp>
      <p:sp>
        <p:nvSpPr>
          <p:cNvPr id="3" name="Content Placeholder 2"/>
          <p:cNvSpPr>
            <a:spLocks noGrp="1"/>
          </p:cNvSpPr>
          <p:nvPr>
            <p:ph sz="half" idx="1"/>
          </p:nvPr>
        </p:nvSpPr>
        <p:spPr/>
        <p:txBody>
          <a:bodyPr>
            <a:normAutofit fontScale="40000" lnSpcReduction="20000"/>
          </a:bodyPr>
          <a:lstStyle/>
          <a:p>
            <a:pPr marL="0" indent="0">
              <a:buNone/>
            </a:pPr>
            <a:r>
              <a:rPr lang="en-US" dirty="0">
                <a:solidFill>
                  <a:srgbClr val="000000"/>
                </a:solidFill>
                <a:latin typeface="Consolas" panose="020B0609020204030204" pitchFamily="49" charset="0"/>
              </a:rPr>
              <a:t>v2f </a:t>
            </a:r>
            <a:r>
              <a:rPr lang="en-US" dirty="0">
                <a:solidFill>
                  <a:srgbClr val="0000FF"/>
                </a:solidFill>
                <a:latin typeface="Consolas" panose="020B0609020204030204" pitchFamily="49" charset="0"/>
              </a:rPr>
              <a:t>vert</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appdata</a:t>
            </a:r>
            <a:r>
              <a:rPr lang="en-US" dirty="0">
                <a:solidFill>
                  <a:srgbClr val="000000"/>
                </a:solidFill>
                <a:latin typeface="Consolas" panose="020B0609020204030204" pitchFamily="49" charset="0"/>
              </a:rPr>
              <a:t> v</a:t>
            </a: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v2f </a:t>
            </a:r>
            <a:r>
              <a:rPr lang="en-US" dirty="0">
                <a:solidFill>
                  <a:srgbClr val="000000"/>
                </a:solidFill>
                <a:latin typeface="Consolas" panose="020B0609020204030204" pitchFamily="49" charset="0"/>
              </a:rPr>
              <a:t>o</a:t>
            </a:r>
            <a:r>
              <a:rPr lang="en-US" dirty="0" smtClean="0">
                <a:solidFill>
                  <a:srgbClr val="000000"/>
                </a:solidFill>
                <a:latin typeface="Consolas" panose="020B0609020204030204" pitchFamily="49" charset="0"/>
              </a:rPr>
              <a:t>;</a:t>
            </a:r>
          </a:p>
          <a:p>
            <a:pPr marL="0" indent="0">
              <a:buNone/>
            </a:pPr>
            <a:r>
              <a:rPr lang="en-US" dirty="0">
                <a:solidFill>
                  <a:srgbClr val="000000"/>
                </a:solidFill>
                <a:latin typeface="Consolas" panose="020B0609020204030204" pitchFamily="49" charset="0"/>
              </a:rPr>
              <a:t> </a:t>
            </a:r>
            <a:r>
              <a:rPr lang="en-US" dirty="0" smtClean="0">
                <a:solidFill>
                  <a:srgbClr val="000000"/>
                </a:solidFill>
                <a:latin typeface="Consolas" panose="020B0609020204030204" pitchFamily="49" charset="0"/>
              </a:rPr>
              <a:t>   </a:t>
            </a:r>
            <a:r>
              <a:rPr lang="en-US" dirty="0" smtClean="0">
                <a:solidFill>
                  <a:srgbClr val="008000"/>
                </a:solidFill>
                <a:latin typeface="Consolas" panose="020B0609020204030204" pitchFamily="49" charset="0"/>
              </a:rPr>
              <a:t>// get vertex coordinates in SCREEN space</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o.vertex</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a:t>
            </a:r>
            <a:r>
              <a:rPr lang="en-US" dirty="0" err="1">
                <a:solidFill>
                  <a:srgbClr val="0000FF"/>
                </a:solidFill>
                <a:latin typeface="Consolas" panose="020B0609020204030204" pitchFamily="49" charset="0"/>
              </a:rPr>
              <a:t>UnityObjectToClipPos</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v.vertex</a:t>
            </a:r>
            <a:r>
              <a:rPr lang="en-US" dirty="0" smtClean="0">
                <a:solidFill>
                  <a:srgbClr val="000000"/>
                </a:solidFill>
                <a:latin typeface="Consolas" panose="020B0609020204030204" pitchFamily="49" charset="0"/>
              </a:rPr>
              <a:t>);</a:t>
            </a:r>
          </a:p>
          <a:p>
            <a:pPr marL="0" indent="0">
              <a:buNone/>
            </a:pPr>
            <a:r>
              <a:rPr lang="en-US" dirty="0" smtClean="0">
                <a:solidFill>
                  <a:srgbClr val="0000FF"/>
                </a:solidFill>
                <a:latin typeface="Consolas" panose="020B0609020204030204" pitchFamily="49" charset="0"/>
              </a:rPr>
              <a:t>    </a:t>
            </a:r>
            <a:r>
              <a:rPr lang="en-US" dirty="0">
                <a:solidFill>
                  <a:srgbClr val="008000"/>
                </a:solidFill>
                <a:latin typeface="Consolas" panose="020B0609020204030204" pitchFamily="49" charset="0"/>
              </a:rPr>
              <a:t>// get vertex coordinates in </a:t>
            </a:r>
            <a:r>
              <a:rPr lang="en-US" dirty="0" smtClean="0">
                <a:solidFill>
                  <a:srgbClr val="008000"/>
                </a:solidFill>
                <a:latin typeface="Consolas" panose="020B0609020204030204" pitchFamily="49" charset="0"/>
              </a:rPr>
              <a:t>WORLD </a:t>
            </a:r>
            <a:r>
              <a:rPr lang="en-US" dirty="0">
                <a:solidFill>
                  <a:srgbClr val="008000"/>
                </a:solidFill>
                <a:latin typeface="Consolas" panose="020B0609020204030204" pitchFamily="49" charset="0"/>
              </a:rPr>
              <a:t>space</a:t>
            </a:r>
            <a:endParaRPr lang="en-US" dirty="0">
              <a:solidFill>
                <a:srgbClr val="000000"/>
              </a:solidFill>
              <a:latin typeface="Consolas" panose="020B0609020204030204" pitchFamily="49" charset="0"/>
            </a:endParaRPr>
          </a:p>
          <a:p>
            <a:pPr marL="0" indent="0">
              <a:buNone/>
            </a:pPr>
            <a:r>
              <a:rPr lang="en-US" dirty="0" smtClean="0">
                <a:solidFill>
                  <a:srgbClr val="0000FF"/>
                </a:solidFill>
                <a:latin typeface="Consolas" panose="020B0609020204030204" pitchFamily="49" charset="0"/>
              </a:rPr>
              <a:t>    float4</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world = </a:t>
            </a:r>
            <a:r>
              <a:rPr lang="en-US" dirty="0" err="1" smtClean="0">
                <a:solidFill>
                  <a:srgbClr val="0000FF"/>
                </a:solidFill>
                <a:latin typeface="Consolas" panose="020B0609020204030204" pitchFamily="49" charset="0"/>
              </a:rPr>
              <a:t>mul</a:t>
            </a:r>
            <a:r>
              <a:rPr lang="en-US" dirty="0" smtClean="0">
                <a:solidFill>
                  <a:srgbClr val="000000"/>
                </a:solidFill>
                <a:latin typeface="Consolas" panose="020B0609020204030204" pitchFamily="49" charset="0"/>
              </a:rPr>
              <a:t>(</a:t>
            </a:r>
            <a:r>
              <a:rPr lang="en-US" dirty="0" err="1" smtClean="0">
                <a:solidFill>
                  <a:srgbClr val="000000"/>
                </a:solidFill>
                <a:latin typeface="Consolas" panose="020B0609020204030204" pitchFamily="49" charset="0"/>
              </a:rPr>
              <a:t>unity_ObjectToWorld</a:t>
            </a: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v.vertex</a:t>
            </a:r>
            <a:r>
              <a:rPr lang="en-US" dirty="0" smtClean="0">
                <a:solidFill>
                  <a:srgbClr val="000000"/>
                </a:solidFill>
                <a:latin typeface="Consolas" panose="020B0609020204030204" pitchFamily="49" charset="0"/>
              </a:rPr>
              <a:t>);</a:t>
            </a:r>
          </a:p>
          <a:p>
            <a:pPr marL="0" indent="0">
              <a:buNone/>
            </a:pPr>
            <a:r>
              <a:rPr lang="en-US" dirty="0" smtClean="0">
                <a:latin typeface="Consolas" panose="020B0609020204030204" pitchFamily="49" charset="0"/>
              </a:rPr>
              <a:t>    </a:t>
            </a:r>
            <a:r>
              <a:rPr lang="en-US" dirty="0" err="1" smtClean="0">
                <a:latin typeface="Consolas" panose="020B0609020204030204" pitchFamily="49" charset="0"/>
              </a:rPr>
              <a:t>o.uv</a:t>
            </a:r>
            <a:r>
              <a:rPr lang="en-US" dirty="0" smtClean="0">
                <a:latin typeface="Consolas" panose="020B0609020204030204" pitchFamily="49" charset="0"/>
              </a:rPr>
              <a:t> </a:t>
            </a:r>
            <a:r>
              <a:rPr lang="en-US" dirty="0">
                <a:latin typeface="Consolas" panose="020B0609020204030204" pitchFamily="49" charset="0"/>
              </a:rPr>
              <a:t>= </a:t>
            </a:r>
            <a:r>
              <a:rPr lang="en-US" dirty="0" err="1">
                <a:latin typeface="Consolas" panose="020B0609020204030204" pitchFamily="49" charset="0"/>
              </a:rPr>
              <a:t>v.texcoord</a:t>
            </a:r>
            <a:r>
              <a:rPr lang="en-US" dirty="0" smtClean="0">
                <a:latin typeface="Consolas" panose="020B0609020204030204" pitchFamily="49" charset="0"/>
              </a:rPr>
              <a:t>; </a:t>
            </a:r>
            <a:r>
              <a:rPr lang="en-US" dirty="0">
                <a:solidFill>
                  <a:srgbClr val="008000"/>
                </a:solidFill>
                <a:latin typeface="Consolas" panose="020B0609020204030204" pitchFamily="49" charset="0"/>
              </a:rPr>
              <a:t>// save </a:t>
            </a:r>
            <a:r>
              <a:rPr lang="en-US" dirty="0" err="1" smtClean="0">
                <a:solidFill>
                  <a:srgbClr val="008000"/>
                </a:solidFill>
                <a:latin typeface="Consolas" panose="020B0609020204030204" pitchFamily="49" charset="0"/>
              </a:rPr>
              <a:t>Uvs</a:t>
            </a:r>
            <a:r>
              <a:rPr lang="en-US" dirty="0" smtClean="0">
                <a:solidFill>
                  <a:srgbClr val="008000"/>
                </a:solidFill>
                <a:latin typeface="Consolas" panose="020B0609020204030204" pitchFamily="49" charset="0"/>
              </a:rPr>
              <a:t> (meshes)</a:t>
            </a:r>
          </a:p>
          <a:p>
            <a:pPr marL="0" indent="0">
              <a:buNone/>
            </a:pPr>
            <a:r>
              <a:rPr lang="en-US" dirty="0">
                <a:solidFill>
                  <a:srgbClr val="008000"/>
                </a:solidFill>
                <a:latin typeface="Consolas" panose="020B0609020204030204" pitchFamily="49" charset="0"/>
              </a:rPr>
              <a:t> </a:t>
            </a:r>
            <a:r>
              <a:rPr lang="en-US" dirty="0" smtClean="0">
                <a:solidFill>
                  <a:srgbClr val="008000"/>
                </a:solidFill>
                <a:latin typeface="Consolas" panose="020B0609020204030204" pitchFamily="49" charset="0"/>
              </a:rPr>
              <a:t>   </a:t>
            </a:r>
            <a:r>
              <a:rPr lang="en-US" dirty="0" err="1">
                <a:solidFill>
                  <a:srgbClr val="000000"/>
                </a:solidFill>
                <a:latin typeface="Consolas" panose="020B0609020204030204" pitchFamily="49" charset="0"/>
              </a:rPr>
              <a:t>o.uv</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world.xy</a:t>
            </a:r>
            <a:r>
              <a:rPr lang="en-US" dirty="0">
                <a:solidFill>
                  <a:srgbClr val="000000"/>
                </a:solidFill>
                <a:latin typeface="Consolas" panose="020B0609020204030204" pitchFamily="49" charset="0"/>
              </a:rPr>
              <a:t> * _Scale; </a:t>
            </a:r>
            <a:r>
              <a:rPr lang="en-US" dirty="0">
                <a:solidFill>
                  <a:srgbClr val="008000"/>
                </a:solidFill>
                <a:latin typeface="Consolas" panose="020B0609020204030204" pitchFamily="49" charset="0"/>
              </a:rPr>
              <a:t>// scale </a:t>
            </a:r>
            <a:r>
              <a:rPr lang="en-US" dirty="0" err="1" smtClean="0">
                <a:solidFill>
                  <a:srgbClr val="008000"/>
                </a:solidFill>
                <a:latin typeface="Consolas" panose="020B0609020204030204" pitchFamily="49" charset="0"/>
              </a:rPr>
              <a:t>Uvs</a:t>
            </a:r>
            <a:r>
              <a:rPr lang="en-US" dirty="0" smtClean="0">
                <a:solidFill>
                  <a:srgbClr val="008000"/>
                </a:solidFill>
                <a:latin typeface="Consolas" panose="020B0609020204030204" pitchFamily="49" charset="0"/>
              </a:rPr>
              <a:t> (ground)</a:t>
            </a:r>
            <a:endParaRPr lang="en-US" dirty="0" smtClean="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o.diff</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v.color</a:t>
            </a:r>
            <a:r>
              <a:rPr lang="en-US" dirty="0">
                <a:solidFill>
                  <a:srgbClr val="000000"/>
                </a:solidFill>
                <a:latin typeface="Consolas" panose="020B0609020204030204" pitchFamily="49" charset="0"/>
              </a:rPr>
              <a:t>;</a:t>
            </a:r>
            <a:r>
              <a:rPr lang="en-US" dirty="0">
                <a:solidFill>
                  <a:srgbClr val="008000"/>
                </a:solidFill>
                <a:latin typeface="Consolas" panose="020B0609020204030204" pitchFamily="49" charset="0"/>
              </a:rPr>
              <a:t>  // vertex color</a:t>
            </a:r>
          </a:p>
          <a:p>
            <a:pPr marL="0" indent="0">
              <a:buNone/>
            </a:pPr>
            <a:r>
              <a:rPr lang="en-US" dirty="0" smtClean="0">
                <a:solidFill>
                  <a:srgbClr val="008000"/>
                </a:solidFill>
                <a:latin typeface="Consolas" panose="020B0609020204030204" pitchFamily="49" charset="0"/>
              </a:rPr>
              <a:t>    // fog and fade</a:t>
            </a:r>
            <a:endParaRPr lang="en-US" dirty="0" smtClean="0">
              <a:solidFill>
                <a:srgbClr val="0000FF"/>
              </a:solidFill>
              <a:latin typeface="Consolas" panose="020B0609020204030204" pitchFamily="49" charset="0"/>
            </a:endParaRPr>
          </a:p>
          <a:p>
            <a:pPr marL="0" indent="0">
              <a:buNone/>
            </a:pPr>
            <a:r>
              <a:rPr lang="en-US" dirty="0" smtClean="0">
                <a:solidFill>
                  <a:srgbClr val="0000FF"/>
                </a:solidFill>
                <a:latin typeface="Consolas" panose="020B0609020204030204" pitchFamily="49" charset="0"/>
              </a:rPr>
              <a:t>    UNITY_TRANSFER_FOG</a:t>
            </a:r>
            <a:r>
              <a:rPr lang="en-US" dirty="0" smtClean="0">
                <a:solidFill>
                  <a:srgbClr val="000000"/>
                </a:solidFill>
                <a:latin typeface="Consolas" panose="020B0609020204030204" pitchFamily="49" charset="0"/>
              </a:rPr>
              <a:t>(</a:t>
            </a:r>
            <a:r>
              <a:rPr lang="en-US" dirty="0" err="1" smtClean="0">
                <a:solidFill>
                  <a:srgbClr val="000000"/>
                </a:solidFill>
                <a:latin typeface="Consolas" panose="020B0609020204030204" pitchFamily="49" charset="0"/>
              </a:rPr>
              <a:t>o,o.vertex</a:t>
            </a:r>
            <a:r>
              <a:rPr lang="en-US" dirty="0" smtClean="0">
                <a:solidFill>
                  <a:srgbClr val="000000"/>
                </a:solidFill>
                <a:latin typeface="Consolas" panose="020B0609020204030204" pitchFamily="49" charset="0"/>
              </a:rPr>
              <a:t>); </a:t>
            </a:r>
            <a:r>
              <a:rPr lang="en-US" dirty="0">
                <a:solidFill>
                  <a:srgbClr val="008000"/>
                </a:solidFill>
                <a:latin typeface="Consolas" panose="020B0609020204030204" pitchFamily="49" charset="0"/>
              </a:rPr>
              <a:t>// </a:t>
            </a:r>
            <a:r>
              <a:rPr lang="en-US" dirty="0" smtClean="0">
                <a:solidFill>
                  <a:srgbClr val="008000"/>
                </a:solidFill>
                <a:latin typeface="Consolas" panose="020B0609020204030204" pitchFamily="49" charset="0"/>
              </a:rPr>
              <a:t>default fog (camera depth)</a:t>
            </a:r>
            <a:endParaRPr lang="en-US" dirty="0">
              <a:solidFill>
                <a:srgbClr val="000000"/>
              </a:solidFill>
              <a:latin typeface="Consolas" panose="020B0609020204030204" pitchFamily="49" charset="0"/>
            </a:endParaRPr>
          </a:p>
          <a:p>
            <a:pPr marL="0" indent="0">
              <a:buNone/>
            </a:pPr>
            <a:r>
              <a:rPr lang="en-US" dirty="0" smtClean="0">
                <a:solidFill>
                  <a:srgbClr val="0000FF"/>
                </a:solidFill>
                <a:latin typeface="Consolas" panose="020B0609020204030204" pitchFamily="49" charset="0"/>
              </a:rPr>
              <a:t>    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depth = </a:t>
            </a:r>
            <a:r>
              <a:rPr lang="en-US" dirty="0" smtClean="0">
                <a:solidFill>
                  <a:srgbClr val="0000FF"/>
                </a:solidFill>
                <a:latin typeface="Consolas" panose="020B0609020204030204" pitchFamily="49" charset="0"/>
              </a:rPr>
              <a:t>clamp</a:t>
            </a:r>
            <a:r>
              <a:rPr lang="en-US" dirty="0" smtClean="0">
                <a:solidFill>
                  <a:srgbClr val="000000"/>
                </a:solidFill>
                <a:latin typeface="Consolas" panose="020B0609020204030204" pitchFamily="49" charset="0"/>
              </a:rPr>
              <a:t>(</a:t>
            </a:r>
            <a:r>
              <a:rPr lang="en-US" dirty="0" err="1" smtClean="0">
                <a:solidFill>
                  <a:srgbClr val="000000"/>
                </a:solidFill>
                <a:latin typeface="Consolas" panose="020B0609020204030204" pitchFamily="49" charset="0"/>
              </a:rPr>
              <a:t>world.z</a:t>
            </a:r>
            <a:r>
              <a:rPr lang="en-US" dirty="0" smtClean="0">
                <a:solidFill>
                  <a:srgbClr val="000000"/>
                </a:solidFill>
                <a:latin typeface="Consolas" panose="020B0609020204030204" pitchFamily="49" charset="0"/>
              </a:rPr>
              <a:t>*_</a:t>
            </a:r>
            <a:r>
              <a:rPr lang="en-US" dirty="0" err="1" smtClean="0">
                <a:solidFill>
                  <a:srgbClr val="000000"/>
                </a:solidFill>
                <a:latin typeface="Consolas" panose="020B0609020204030204" pitchFamily="49" charset="0"/>
              </a:rPr>
              <a:t>FogDist</a:t>
            </a:r>
            <a:r>
              <a:rPr lang="en-US" dirty="0" smtClean="0">
                <a:solidFill>
                  <a:srgbClr val="000000"/>
                </a:solidFill>
                <a:latin typeface="Consolas" panose="020B0609020204030204" pitchFamily="49" charset="0"/>
              </a:rPr>
              <a:t>, 0.0</a:t>
            </a:r>
            <a:r>
              <a:rPr lang="en-US" dirty="0">
                <a:solidFill>
                  <a:srgbClr val="000000"/>
                </a:solidFill>
                <a:latin typeface="Consolas" panose="020B0609020204030204" pitchFamily="49" charset="0"/>
              </a:rPr>
              <a:t>, 1.0</a:t>
            </a:r>
            <a:r>
              <a:rPr lang="en-US" dirty="0" smtClean="0">
                <a:solidFill>
                  <a:srgbClr val="000000"/>
                </a:solidFill>
                <a:latin typeface="Consolas" panose="020B0609020204030204" pitchFamily="49" charset="0"/>
              </a:rPr>
              <a:t>); </a:t>
            </a:r>
            <a:r>
              <a:rPr lang="en-US" dirty="0">
                <a:solidFill>
                  <a:srgbClr val="008000"/>
                </a:solidFill>
                <a:latin typeface="Consolas" panose="020B0609020204030204" pitchFamily="49" charset="0"/>
              </a:rPr>
              <a:t>// </a:t>
            </a:r>
            <a:r>
              <a:rPr lang="en-US" dirty="0" smtClean="0">
                <a:solidFill>
                  <a:srgbClr val="008000"/>
                </a:solidFill>
                <a:latin typeface="Consolas" panose="020B0609020204030204" pitchFamily="49" charset="0"/>
              </a:rPr>
              <a:t>world fog</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o.other.y</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depth</a:t>
            </a:r>
            <a:r>
              <a:rPr lang="en-US" dirty="0" smtClean="0">
                <a:solidFill>
                  <a:srgbClr val="000000"/>
                </a:solidFill>
                <a:latin typeface="Consolas" panose="020B0609020204030204" pitchFamily="49" charset="0"/>
              </a:rPr>
              <a:t>;</a:t>
            </a:r>
            <a:r>
              <a:rPr lang="en-US" dirty="0">
                <a:solidFill>
                  <a:srgbClr val="008000"/>
                </a:solidFill>
                <a:latin typeface="Consolas" panose="020B0609020204030204" pitchFamily="49" charset="0"/>
              </a:rPr>
              <a:t> // </a:t>
            </a:r>
            <a:r>
              <a:rPr lang="en-US" dirty="0" smtClean="0">
                <a:solidFill>
                  <a:srgbClr val="008000"/>
                </a:solidFill>
                <a:latin typeface="Consolas" panose="020B0609020204030204" pitchFamily="49" charset="0"/>
              </a:rPr>
              <a:t>store depth (for fog)</a:t>
            </a:r>
            <a:endParaRPr lang="en-US" dirty="0">
              <a:solidFill>
                <a:srgbClr val="000000"/>
              </a:solidFill>
              <a:latin typeface="Consolas" panose="020B0609020204030204" pitchFamily="49" charset="0"/>
            </a:endParaRPr>
          </a:p>
          <a:p>
            <a:pPr marL="0" indent="0">
              <a:buNone/>
            </a:pPr>
            <a:r>
              <a:rPr lang="en-US" dirty="0" smtClean="0">
                <a:solidFill>
                  <a:srgbClr val="0000FF"/>
                </a:solidFill>
                <a:latin typeface="Consolas" panose="020B0609020204030204" pitchFamily="49" charset="0"/>
              </a:rPr>
              <a:t>    float</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height = </a:t>
            </a:r>
            <a:r>
              <a:rPr lang="en-US" dirty="0">
                <a:solidFill>
                  <a:srgbClr val="0000FF"/>
                </a:solidFill>
                <a:latin typeface="Consolas" panose="020B0609020204030204" pitchFamily="49" charset="0"/>
              </a:rPr>
              <a:t>clamp</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world.y</a:t>
            </a:r>
            <a:r>
              <a:rPr lang="en-US" dirty="0">
                <a:solidFill>
                  <a:srgbClr val="000000"/>
                </a:solidFill>
                <a:latin typeface="Consolas" panose="020B0609020204030204" pitchFamily="49" charset="0"/>
              </a:rPr>
              <a:t> * 0.2, 0.0, 1.0); </a:t>
            </a:r>
            <a:r>
              <a:rPr lang="en-US" dirty="0">
                <a:solidFill>
                  <a:srgbClr val="008000"/>
                </a:solidFill>
                <a:latin typeface="Consolas" panose="020B0609020204030204" pitchFamily="49" charset="0"/>
              </a:rPr>
              <a:t>// height </a:t>
            </a:r>
            <a:r>
              <a:rPr lang="en-US" dirty="0" smtClean="0">
                <a:solidFill>
                  <a:srgbClr val="008000"/>
                </a:solidFill>
                <a:latin typeface="Consolas" panose="020B0609020204030204" pitchFamily="49" charset="0"/>
              </a:rPr>
              <a:t>fade</a:t>
            </a:r>
          </a:p>
          <a:p>
            <a:pPr marL="0" indent="0">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o.other.x</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height; </a:t>
            </a:r>
            <a:r>
              <a:rPr lang="en-US" dirty="0">
                <a:solidFill>
                  <a:srgbClr val="008000"/>
                </a:solidFill>
                <a:latin typeface="Consolas" panose="020B0609020204030204" pitchFamily="49" charset="0"/>
              </a:rPr>
              <a:t>// store height </a:t>
            </a:r>
            <a:r>
              <a:rPr lang="en-US" dirty="0" smtClean="0">
                <a:solidFill>
                  <a:srgbClr val="008000"/>
                </a:solidFill>
                <a:latin typeface="Consolas" panose="020B0609020204030204" pitchFamily="49" charset="0"/>
              </a:rPr>
              <a:t>(moving geo only)</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return </a:t>
            </a:r>
            <a:r>
              <a:rPr lang="en-US" dirty="0">
                <a:solidFill>
                  <a:srgbClr val="000000"/>
                </a:solidFill>
                <a:latin typeface="Consolas" panose="020B0609020204030204" pitchFamily="49" charset="0"/>
              </a:rPr>
              <a:t>o;</a:t>
            </a:r>
          </a:p>
          <a:p>
            <a:pPr marL="0" indent="0">
              <a:buNone/>
            </a:pPr>
            <a:r>
              <a:rPr lang="en-US" dirty="0" smtClean="0">
                <a:solidFill>
                  <a:srgbClr val="000000"/>
                </a:solidFill>
                <a:latin typeface="Consolas" panose="020B0609020204030204" pitchFamily="49" charset="0"/>
              </a:rPr>
              <a:t>}</a:t>
            </a:r>
            <a:endParaRPr lang="en-US" dirty="0"/>
          </a:p>
        </p:txBody>
      </p:sp>
      <p:sp>
        <p:nvSpPr>
          <p:cNvPr id="4" name="Content Placeholder 3"/>
          <p:cNvSpPr>
            <a:spLocks noGrp="1"/>
          </p:cNvSpPr>
          <p:nvPr>
            <p:ph sz="half" idx="2"/>
          </p:nvPr>
        </p:nvSpPr>
        <p:spPr/>
        <p:txBody>
          <a:bodyPr>
            <a:normAutofit fontScale="40000" lnSpcReduction="20000"/>
          </a:bodyPr>
          <a:lstStyle/>
          <a:p>
            <a:pPr marL="0" indent="0">
              <a:buNone/>
            </a:pPr>
            <a:r>
              <a:rPr lang="en-US" dirty="0">
                <a:solidFill>
                  <a:srgbClr val="0000FF"/>
                </a:solidFill>
                <a:latin typeface="Consolas" panose="020B0609020204030204" pitchFamily="49" charset="0"/>
              </a:rPr>
              <a:t>fixed4</a:t>
            </a: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frag</a:t>
            </a:r>
            <a:r>
              <a:rPr lang="en-US" dirty="0">
                <a:solidFill>
                  <a:srgbClr val="000000"/>
                </a:solidFill>
                <a:latin typeface="Consolas" panose="020B0609020204030204" pitchFamily="49" charset="0"/>
              </a:rPr>
              <a:t> (v2f </a:t>
            </a:r>
            <a:r>
              <a:rPr lang="en-US" dirty="0" err="1">
                <a:solidFill>
                  <a:srgbClr val="000000"/>
                </a:solidFill>
                <a:latin typeface="Consolas" panose="020B0609020204030204" pitchFamily="49" charset="0"/>
              </a:rPr>
              <a:t>i</a:t>
            </a:r>
            <a:r>
              <a:rPr lang="en-US" dirty="0">
                <a:solidFill>
                  <a:srgbClr val="000000"/>
                </a:solidFill>
                <a:latin typeface="Consolas" panose="020B0609020204030204" pitchFamily="49" charset="0"/>
              </a:rPr>
              <a:t>) : </a:t>
            </a:r>
            <a:r>
              <a:rPr lang="en-US" dirty="0" err="1" smtClean="0">
                <a:solidFill>
                  <a:srgbClr val="000000"/>
                </a:solidFill>
                <a:latin typeface="Consolas" panose="020B0609020204030204" pitchFamily="49" charset="0"/>
              </a:rPr>
              <a:t>SV_Target</a:t>
            </a:r>
            <a:r>
              <a:rPr lang="en-US" dirty="0" smtClean="0">
                <a:solidFill>
                  <a:srgbClr val="000000"/>
                </a:solidFill>
                <a:latin typeface="Consolas" panose="020B0609020204030204" pitchFamily="49" charset="0"/>
              </a:rPr>
              <a:t> {</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a:t>
            </a:r>
            <a:r>
              <a:rPr lang="en-US" dirty="0" smtClean="0">
                <a:solidFill>
                  <a:srgbClr val="008000"/>
                </a:solidFill>
                <a:latin typeface="Consolas" panose="020B0609020204030204" pitchFamily="49" charset="0"/>
              </a:rPr>
              <a:t>// </a:t>
            </a:r>
            <a:r>
              <a:rPr lang="en-US" dirty="0">
                <a:solidFill>
                  <a:srgbClr val="008000"/>
                </a:solidFill>
                <a:latin typeface="Consolas" panose="020B0609020204030204" pitchFamily="49" charset="0"/>
              </a:rPr>
              <a:t>sample </a:t>
            </a:r>
            <a:r>
              <a:rPr lang="en-US" dirty="0" smtClean="0">
                <a:solidFill>
                  <a:srgbClr val="008000"/>
                </a:solidFill>
                <a:latin typeface="Consolas" panose="020B0609020204030204" pitchFamily="49" charset="0"/>
              </a:rPr>
              <a:t>ground texture</a:t>
            </a:r>
            <a:endParaRPr lang="en-US" dirty="0">
              <a:solidFill>
                <a:srgbClr val="000000"/>
              </a:solidFill>
              <a:latin typeface="Consolas" panose="020B0609020204030204" pitchFamily="49" charset="0"/>
            </a:endParaRPr>
          </a:p>
          <a:p>
            <a:pPr marL="0" indent="0">
              <a:buNone/>
            </a:pPr>
            <a:r>
              <a:rPr lang="en-US" dirty="0" smtClean="0">
                <a:solidFill>
                  <a:srgbClr val="0000FF"/>
                </a:solidFill>
                <a:latin typeface="Consolas" panose="020B0609020204030204" pitchFamily="49" charset="0"/>
              </a:rPr>
              <a:t>    fixed4</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col = </a:t>
            </a:r>
            <a:r>
              <a:rPr lang="en-US" dirty="0">
                <a:solidFill>
                  <a:srgbClr val="0000FF"/>
                </a:solidFill>
                <a:latin typeface="Consolas" panose="020B0609020204030204" pitchFamily="49" charset="0"/>
              </a:rPr>
              <a:t>tex2D</a:t>
            </a:r>
            <a:r>
              <a:rPr lang="en-US" dirty="0">
                <a:solidFill>
                  <a:srgbClr val="000000"/>
                </a:solidFill>
                <a:latin typeface="Consolas" panose="020B0609020204030204" pitchFamily="49" charset="0"/>
              </a:rPr>
              <a:t>(_</a:t>
            </a:r>
            <a:r>
              <a:rPr lang="en-US" dirty="0" err="1">
                <a:solidFill>
                  <a:srgbClr val="000000"/>
                </a:solidFill>
                <a:latin typeface="Consolas" panose="020B0609020204030204" pitchFamily="49" charset="0"/>
              </a:rPr>
              <a:t>MainTex</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i.uv</a:t>
            </a:r>
            <a:r>
              <a:rPr lang="en-US" dirty="0">
                <a:solidFill>
                  <a:srgbClr val="000000"/>
                </a:solidFill>
                <a:latin typeface="Consolas" panose="020B0609020204030204" pitchFamily="49" charset="0"/>
              </a:rPr>
              <a:t>) </a:t>
            </a:r>
            <a:r>
              <a:rPr lang="en-US" dirty="0" smtClean="0">
                <a:solidFill>
                  <a:srgbClr val="000000"/>
                </a:solidFill>
                <a:latin typeface="Consolas" panose="020B0609020204030204" pitchFamily="49" charset="0"/>
              </a:rPr>
              <a:t>* _</a:t>
            </a:r>
            <a:r>
              <a:rPr lang="en-US" dirty="0" err="1">
                <a:solidFill>
                  <a:srgbClr val="000000"/>
                </a:solidFill>
                <a:latin typeface="Consolas" panose="020B0609020204030204" pitchFamily="49" charset="0"/>
              </a:rPr>
              <a:t>EnvironmentColor</a:t>
            </a:r>
            <a:r>
              <a:rPr lang="en-US" dirty="0" smtClean="0">
                <a:solidFill>
                  <a:srgbClr val="000000"/>
                </a:solidFill>
                <a:latin typeface="Consolas" panose="020B0609020204030204" pitchFamily="49" charset="0"/>
              </a:rPr>
              <a:t>;</a:t>
            </a:r>
          </a:p>
          <a:p>
            <a:pPr marL="0" indent="0">
              <a:buNone/>
            </a:pPr>
            <a:endParaRPr lang="en-US" dirty="0">
              <a:solidFill>
                <a:srgbClr val="000000"/>
              </a:solidFill>
              <a:latin typeface="Consolas" panose="020B0609020204030204" pitchFamily="49" charset="0"/>
            </a:endParaRPr>
          </a:p>
          <a:p>
            <a:pPr marL="0" indent="0">
              <a:buNone/>
            </a:pPr>
            <a:r>
              <a:rPr lang="en-US" dirty="0" smtClean="0">
                <a:solidFill>
                  <a:srgbClr val="008000"/>
                </a:solidFill>
                <a:latin typeface="Consolas" panose="020B0609020204030204" pitchFamily="49" charset="0"/>
              </a:rPr>
              <a:t>    // </a:t>
            </a:r>
            <a:r>
              <a:rPr lang="en-US" dirty="0">
                <a:solidFill>
                  <a:srgbClr val="008000"/>
                </a:solidFill>
                <a:latin typeface="Consolas" panose="020B0609020204030204" pitchFamily="49" charset="0"/>
              </a:rPr>
              <a:t>multiply by vertex </a:t>
            </a:r>
            <a:r>
              <a:rPr lang="en-US" dirty="0" smtClean="0">
                <a:solidFill>
                  <a:srgbClr val="008000"/>
                </a:solidFill>
                <a:latin typeface="Consolas" panose="020B0609020204030204" pitchFamily="49" charset="0"/>
              </a:rPr>
              <a:t>color (unlit shading)</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col </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i.diff</a:t>
            </a:r>
            <a:r>
              <a:rPr lang="en-US" dirty="0" smtClean="0">
                <a:solidFill>
                  <a:srgbClr val="000000"/>
                </a:solidFill>
                <a:latin typeface="Consolas" panose="020B0609020204030204" pitchFamily="49" charset="0"/>
              </a:rPr>
              <a:t>;</a:t>
            </a:r>
          </a:p>
          <a:p>
            <a:pPr marL="0" indent="0">
              <a:buNone/>
            </a:pPr>
            <a:r>
              <a:rPr lang="en-US" dirty="0" smtClean="0">
                <a:solidFill>
                  <a:srgbClr val="008000"/>
                </a:solidFill>
                <a:latin typeface="Consolas" panose="020B0609020204030204" pitchFamily="49" charset="0"/>
              </a:rPr>
              <a:t>    // </a:t>
            </a:r>
            <a:r>
              <a:rPr lang="en-US" dirty="0">
                <a:solidFill>
                  <a:srgbClr val="008000"/>
                </a:solidFill>
                <a:latin typeface="Consolas" panose="020B0609020204030204" pitchFamily="49" charset="0"/>
              </a:rPr>
              <a:t>fade to color at bottom</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col </a:t>
            </a: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lerp</a:t>
            </a:r>
            <a:r>
              <a:rPr lang="en-US" dirty="0">
                <a:solidFill>
                  <a:srgbClr val="000000"/>
                </a:solidFill>
                <a:latin typeface="Consolas" panose="020B0609020204030204" pitchFamily="49" charset="0"/>
              </a:rPr>
              <a:t>(_</a:t>
            </a:r>
            <a:r>
              <a:rPr lang="en-US" dirty="0" err="1">
                <a:solidFill>
                  <a:srgbClr val="000000"/>
                </a:solidFill>
                <a:latin typeface="Consolas" panose="020B0609020204030204" pitchFamily="49" charset="0"/>
              </a:rPr>
              <a:t>EnvironmentMistColor</a:t>
            </a:r>
            <a:r>
              <a:rPr lang="en-US" dirty="0">
                <a:solidFill>
                  <a:srgbClr val="000000"/>
                </a:solidFill>
                <a:latin typeface="Consolas" panose="020B0609020204030204" pitchFamily="49" charset="0"/>
              </a:rPr>
              <a:t>, col, </a:t>
            </a:r>
            <a:r>
              <a:rPr lang="en-US" dirty="0" err="1">
                <a:solidFill>
                  <a:srgbClr val="000000"/>
                </a:solidFill>
                <a:latin typeface="Consolas" panose="020B0609020204030204" pitchFamily="49" charset="0"/>
              </a:rPr>
              <a:t>i.other.x</a:t>
            </a:r>
            <a:r>
              <a:rPr lang="en-US" dirty="0">
                <a:solidFill>
                  <a:srgbClr val="000000"/>
                </a:solidFill>
                <a:latin typeface="Consolas" panose="020B0609020204030204" pitchFamily="49" charset="0"/>
              </a:rPr>
              <a:t>);</a:t>
            </a:r>
            <a:endParaRPr lang="en-US" dirty="0" smtClean="0">
              <a:solidFill>
                <a:srgbClr val="000000"/>
              </a:solidFill>
              <a:latin typeface="Consolas" panose="020B0609020204030204" pitchFamily="49" charset="0"/>
            </a:endParaRPr>
          </a:p>
          <a:p>
            <a:pPr marL="0" indent="0">
              <a:buNone/>
            </a:pPr>
            <a:r>
              <a:rPr lang="en-US" dirty="0" smtClean="0">
                <a:solidFill>
                  <a:srgbClr val="008000"/>
                </a:solidFill>
                <a:latin typeface="Consolas" panose="020B0609020204030204" pitchFamily="49" charset="0"/>
              </a:rPr>
              <a:t>    // </a:t>
            </a:r>
            <a:r>
              <a:rPr lang="en-US" dirty="0">
                <a:solidFill>
                  <a:srgbClr val="008000"/>
                </a:solidFill>
                <a:latin typeface="Consolas" panose="020B0609020204030204" pitchFamily="49" charset="0"/>
              </a:rPr>
              <a:t>add custom </a:t>
            </a:r>
            <a:r>
              <a:rPr lang="en-US" dirty="0" smtClean="0">
                <a:solidFill>
                  <a:srgbClr val="008000"/>
                </a:solidFill>
                <a:latin typeface="Consolas" panose="020B0609020204030204" pitchFamily="49" charset="0"/>
              </a:rPr>
              <a:t>fog (world depth fog, not camera)</a:t>
            </a:r>
            <a:endParaRPr lang="en-US" dirty="0">
              <a:solidFill>
                <a:srgbClr val="000000"/>
              </a:solidFill>
              <a:latin typeface="Consolas" panose="020B0609020204030204" pitchFamily="49" charset="0"/>
            </a:endParaRPr>
          </a:p>
          <a:p>
            <a:pPr marL="0" indent="0">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col.rgb</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lerp</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col.rgb</a:t>
            </a:r>
            <a:r>
              <a:rPr lang="en-US" dirty="0">
                <a:solidFill>
                  <a:srgbClr val="000000"/>
                </a:solidFill>
                <a:latin typeface="Consolas" panose="020B0609020204030204" pitchFamily="49" charset="0"/>
              </a:rPr>
              <a:t>, _</a:t>
            </a:r>
            <a:r>
              <a:rPr lang="en-US" dirty="0" err="1" smtClean="0">
                <a:solidFill>
                  <a:srgbClr val="000000"/>
                </a:solidFill>
                <a:latin typeface="Consolas" panose="020B0609020204030204" pitchFamily="49" charset="0"/>
              </a:rPr>
              <a:t>FogColor.rgb</a:t>
            </a: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i.other.y</a:t>
            </a:r>
            <a:r>
              <a:rPr lang="en-US" dirty="0">
                <a:solidFill>
                  <a:srgbClr val="000000"/>
                </a:solidFill>
                <a:latin typeface="Consolas" panose="020B0609020204030204" pitchFamily="49" charset="0"/>
              </a:rPr>
              <a:t>);</a:t>
            </a:r>
          </a:p>
          <a:p>
            <a:pPr marL="0" indent="0">
              <a:buNone/>
            </a:pPr>
            <a:r>
              <a:rPr lang="en-US" dirty="0" smtClean="0">
                <a:solidFill>
                  <a:srgbClr val="000000"/>
                </a:solidFill>
                <a:latin typeface="Consolas" panose="020B0609020204030204" pitchFamily="49" charset="0"/>
              </a:rPr>
              <a:t>    </a:t>
            </a:r>
            <a:r>
              <a:rPr lang="en-US" dirty="0" err="1" smtClean="0">
                <a:solidFill>
                  <a:srgbClr val="000000"/>
                </a:solidFill>
                <a:latin typeface="Consolas" panose="020B0609020204030204" pitchFamily="49" charset="0"/>
              </a:rPr>
              <a:t>col.a</a:t>
            </a:r>
            <a:r>
              <a:rPr lang="en-US" dirty="0" smtClean="0">
                <a:solidFill>
                  <a:srgbClr val="000000"/>
                </a:solidFill>
                <a:latin typeface="Consolas" panose="020B0609020204030204" pitchFamily="49" charset="0"/>
              </a:rPr>
              <a:t> </a:t>
            </a:r>
            <a:r>
              <a:rPr lang="en-US" dirty="0">
                <a:solidFill>
                  <a:srgbClr val="000000"/>
                </a:solidFill>
                <a:latin typeface="Consolas" panose="020B0609020204030204" pitchFamily="49" charset="0"/>
              </a:rPr>
              <a:t>= 1</a:t>
            </a:r>
            <a:r>
              <a:rPr lang="en-US" dirty="0" smtClean="0">
                <a:solidFill>
                  <a:srgbClr val="000000"/>
                </a:solidFill>
                <a:latin typeface="Consolas" panose="020B0609020204030204" pitchFamily="49" charset="0"/>
              </a:rPr>
              <a:t>;</a:t>
            </a:r>
          </a:p>
          <a:p>
            <a:pPr marL="0" indent="0">
              <a:buNone/>
            </a:pPr>
            <a:endParaRPr lang="en-US" dirty="0" smtClean="0">
              <a:solidFill>
                <a:srgbClr val="000000"/>
              </a:solidFill>
              <a:latin typeface="Consolas" panose="020B0609020204030204" pitchFamily="49" charset="0"/>
            </a:endParaRPr>
          </a:p>
          <a:p>
            <a:pPr marL="0" indent="0">
              <a:buNone/>
            </a:pPr>
            <a:r>
              <a:rPr lang="en-US" dirty="0" smtClean="0">
                <a:solidFill>
                  <a:srgbClr val="008000"/>
                </a:solidFill>
                <a:latin typeface="Consolas" panose="020B0609020204030204" pitchFamily="49" charset="0"/>
              </a:rPr>
              <a:t>    // </a:t>
            </a:r>
            <a:r>
              <a:rPr lang="en-US" dirty="0">
                <a:solidFill>
                  <a:srgbClr val="008000"/>
                </a:solidFill>
                <a:latin typeface="Consolas" panose="020B0609020204030204" pitchFamily="49" charset="0"/>
              </a:rPr>
              <a:t>apply Unity </a:t>
            </a:r>
            <a:r>
              <a:rPr lang="en-US" dirty="0" smtClean="0">
                <a:solidFill>
                  <a:srgbClr val="008000"/>
                </a:solidFill>
                <a:latin typeface="Consolas" panose="020B0609020204030204" pitchFamily="49" charset="0"/>
              </a:rPr>
              <a:t>fog (camera depth fog)</a:t>
            </a:r>
            <a:endParaRPr lang="en-US" dirty="0">
              <a:solidFill>
                <a:srgbClr val="000000"/>
              </a:solidFill>
              <a:latin typeface="Consolas" panose="020B0609020204030204" pitchFamily="49" charset="0"/>
            </a:endParaRPr>
          </a:p>
          <a:p>
            <a:pPr marL="0" indent="0">
              <a:buNone/>
            </a:pPr>
            <a:r>
              <a:rPr lang="en-US" dirty="0" smtClean="0">
                <a:solidFill>
                  <a:srgbClr val="0000FF"/>
                </a:solidFill>
                <a:latin typeface="Consolas" panose="020B0609020204030204" pitchFamily="49" charset="0"/>
              </a:rPr>
              <a:t>    UNITY_APPLY_FOG</a:t>
            </a:r>
            <a:r>
              <a:rPr lang="en-US" dirty="0" smtClean="0">
                <a:solidFill>
                  <a:srgbClr val="000000"/>
                </a:solidFill>
                <a:latin typeface="Consolas" panose="020B0609020204030204" pitchFamily="49" charset="0"/>
              </a:rPr>
              <a:t>(</a:t>
            </a:r>
            <a:r>
              <a:rPr lang="en-US" dirty="0" err="1" smtClean="0">
                <a:solidFill>
                  <a:srgbClr val="000000"/>
                </a:solidFill>
                <a:latin typeface="Consolas" panose="020B0609020204030204" pitchFamily="49" charset="0"/>
              </a:rPr>
              <a:t>i.fogCoord</a:t>
            </a:r>
            <a:r>
              <a:rPr lang="en-US" dirty="0">
                <a:solidFill>
                  <a:srgbClr val="000000"/>
                </a:solidFill>
                <a:latin typeface="Consolas" panose="020B0609020204030204" pitchFamily="49" charset="0"/>
              </a:rPr>
              <a:t>, col);</a:t>
            </a:r>
          </a:p>
          <a:p>
            <a:pPr marL="0" indent="0">
              <a:buNone/>
            </a:pPr>
            <a:r>
              <a:rPr lang="en-US" dirty="0" smtClean="0">
                <a:solidFill>
                  <a:srgbClr val="000000"/>
                </a:solidFill>
                <a:latin typeface="Consolas" panose="020B0609020204030204" pitchFamily="49" charset="0"/>
              </a:rPr>
              <a:t>    return </a:t>
            </a:r>
            <a:r>
              <a:rPr lang="en-US" dirty="0">
                <a:solidFill>
                  <a:srgbClr val="000000"/>
                </a:solidFill>
                <a:latin typeface="Consolas" panose="020B0609020204030204" pitchFamily="49" charset="0"/>
              </a:rPr>
              <a:t>col;</a:t>
            </a:r>
          </a:p>
          <a:p>
            <a:pPr marL="0" indent="0">
              <a:buNone/>
            </a:pPr>
            <a:r>
              <a:rPr lang="en-US" dirty="0" smtClean="0">
                <a:solidFill>
                  <a:srgbClr val="000000"/>
                </a:solidFill>
                <a:latin typeface="Consolas" panose="020B0609020204030204" pitchFamily="49" charset="0"/>
              </a:rPr>
              <a:t>}</a:t>
            </a:r>
            <a:endParaRPr lang="en-US" dirty="0"/>
          </a:p>
        </p:txBody>
      </p:sp>
      <p:sp>
        <p:nvSpPr>
          <p:cNvPr id="5" name="Slide Number Placeholder 4"/>
          <p:cNvSpPr>
            <a:spLocks noGrp="1"/>
          </p:cNvSpPr>
          <p:nvPr>
            <p:ph type="sldNum" sz="quarter" idx="12"/>
          </p:nvPr>
        </p:nvSpPr>
        <p:spPr/>
        <p:txBody>
          <a:bodyPr/>
          <a:lstStyle/>
          <a:p>
            <a:fld id="{5962697A-6C97-4252-9758-8503965A36F3}" type="slidenum">
              <a:rPr lang="en-US" smtClean="0"/>
              <a:t>27</a:t>
            </a:fld>
            <a:endParaRPr lang="en-US"/>
          </a:p>
        </p:txBody>
      </p:sp>
      <p:sp>
        <p:nvSpPr>
          <p:cNvPr id="6" name="Left Brace 5"/>
          <p:cNvSpPr/>
          <p:nvPr/>
        </p:nvSpPr>
        <p:spPr>
          <a:xfrm>
            <a:off x="992777" y="3291840"/>
            <a:ext cx="130629" cy="4789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1865" y="3208159"/>
            <a:ext cx="655052" cy="646331"/>
          </a:xfrm>
          <a:prstGeom prst="rect">
            <a:avLst/>
          </a:prstGeom>
          <a:noFill/>
        </p:spPr>
        <p:txBody>
          <a:bodyPr wrap="none" rtlCol="0">
            <a:spAutoFit/>
          </a:bodyPr>
          <a:lstStyle/>
          <a:p>
            <a:pPr algn="ctr"/>
            <a:r>
              <a:rPr lang="en-US" sz="1200" dirty="0" smtClean="0"/>
              <a:t>Props</a:t>
            </a:r>
          </a:p>
          <a:p>
            <a:pPr algn="ctr"/>
            <a:r>
              <a:rPr lang="en-US" sz="1200" dirty="0" smtClean="0"/>
              <a:t>vs</a:t>
            </a:r>
          </a:p>
          <a:p>
            <a:pPr algn="ctr"/>
            <a:r>
              <a:rPr lang="en-US" sz="1200" dirty="0" smtClean="0"/>
              <a:t>Ground</a:t>
            </a:r>
            <a:endParaRPr lang="en-US" sz="1200" dirty="0"/>
          </a:p>
        </p:txBody>
      </p:sp>
      <p:sp>
        <p:nvSpPr>
          <p:cNvPr id="8" name="Left Brace 7"/>
          <p:cNvSpPr/>
          <p:nvPr/>
        </p:nvSpPr>
        <p:spPr>
          <a:xfrm>
            <a:off x="992777" y="4977007"/>
            <a:ext cx="130629" cy="478971"/>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0" name="Left Brace 9"/>
          <p:cNvSpPr/>
          <p:nvPr/>
        </p:nvSpPr>
        <p:spPr>
          <a:xfrm flipH="1">
            <a:off x="10450285" y="3291840"/>
            <a:ext cx="130629" cy="478971"/>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1" name="TextBox 10"/>
          <p:cNvSpPr txBox="1"/>
          <p:nvPr/>
        </p:nvSpPr>
        <p:spPr>
          <a:xfrm>
            <a:off x="515659" y="4994313"/>
            <a:ext cx="537263" cy="461665"/>
          </a:xfrm>
          <a:prstGeom prst="rect">
            <a:avLst/>
          </a:prstGeom>
          <a:noFill/>
        </p:spPr>
        <p:txBody>
          <a:bodyPr wrap="none" rtlCol="0">
            <a:spAutoFit/>
          </a:bodyPr>
          <a:lstStyle/>
          <a:p>
            <a:r>
              <a:rPr lang="en-US" sz="1200" dirty="0" smtClean="0"/>
              <a:t>Props</a:t>
            </a:r>
          </a:p>
          <a:p>
            <a:r>
              <a:rPr lang="en-US" sz="1200" dirty="0" smtClean="0"/>
              <a:t>only</a:t>
            </a:r>
            <a:endParaRPr lang="en-US" sz="1200" dirty="0"/>
          </a:p>
        </p:txBody>
      </p:sp>
      <p:sp>
        <p:nvSpPr>
          <p:cNvPr id="12" name="TextBox 11"/>
          <p:cNvSpPr txBox="1"/>
          <p:nvPr/>
        </p:nvSpPr>
        <p:spPr>
          <a:xfrm>
            <a:off x="10606198" y="3324946"/>
            <a:ext cx="537263" cy="461665"/>
          </a:xfrm>
          <a:prstGeom prst="rect">
            <a:avLst/>
          </a:prstGeom>
          <a:noFill/>
        </p:spPr>
        <p:txBody>
          <a:bodyPr wrap="none" rtlCol="0">
            <a:spAutoFit/>
          </a:bodyPr>
          <a:lstStyle/>
          <a:p>
            <a:r>
              <a:rPr lang="en-US" sz="1200" dirty="0" smtClean="0"/>
              <a:t>Props</a:t>
            </a:r>
          </a:p>
          <a:p>
            <a:r>
              <a:rPr lang="en-US" sz="1200" dirty="0" smtClean="0"/>
              <a:t>only</a:t>
            </a:r>
            <a:endParaRPr lang="en-US" sz="1200" dirty="0"/>
          </a:p>
        </p:txBody>
      </p:sp>
    </p:spTree>
    <p:extLst>
      <p:ext uri="{BB962C8B-B14F-4D97-AF65-F5344CB8AC3E}">
        <p14:creationId xmlns:p14="http://schemas.microsoft.com/office/powerpoint/2010/main" val="2063074704"/>
      </p:ext>
    </p:extLst>
  </p:cSld>
  <p:clrMapOvr>
    <a:masterClrMapping/>
  </p:clrMapOvr>
  <mc:AlternateContent xmlns:mc="http://schemas.openxmlformats.org/markup-compatibility/2006" xmlns:p14="http://schemas.microsoft.com/office/powerpoint/2010/main">
    <mc:Choice Requires="p14">
      <p:transition spd="slow" p14:dur="2000" advTm="103574"/>
    </mc:Choice>
    <mc:Fallback xmlns="">
      <p:transition spd="slow" advTm="10357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Centerpiece and Skybox</a:t>
            </a:r>
            <a:endParaRPr lang="en-US" dirty="0"/>
          </a:p>
        </p:txBody>
      </p:sp>
      <p:sp>
        <p:nvSpPr>
          <p:cNvPr id="5" name="Content Placeholder 4"/>
          <p:cNvSpPr>
            <a:spLocks noGrp="1"/>
          </p:cNvSpPr>
          <p:nvPr>
            <p:ph idx="1"/>
          </p:nvPr>
        </p:nvSpPr>
        <p:spPr/>
        <p:txBody>
          <a:bodyPr/>
          <a:lstStyle/>
          <a:p>
            <a:r>
              <a:rPr lang="en-US" dirty="0" smtClean="0"/>
              <a:t>Large structure in background</a:t>
            </a:r>
          </a:p>
          <a:p>
            <a:pPr lvl="1"/>
            <a:r>
              <a:rPr lang="en-US" dirty="0" smtClean="0"/>
              <a:t>Slides with camera</a:t>
            </a:r>
          </a:p>
          <a:p>
            <a:pPr lvl="1"/>
            <a:r>
              <a:rPr lang="en-US" dirty="0" smtClean="0"/>
              <a:t>Rotates CW</a:t>
            </a:r>
          </a:p>
          <a:p>
            <a:r>
              <a:rPr lang="en-US" dirty="0" smtClean="0"/>
              <a:t>Repeatable </a:t>
            </a:r>
            <a:r>
              <a:rPr lang="en-US" dirty="0"/>
              <a:t>skybox texture</a:t>
            </a:r>
          </a:p>
          <a:p>
            <a:pPr lvl="1"/>
            <a:r>
              <a:rPr lang="en-US" dirty="0" smtClean="0"/>
              <a:t>Rotates CCW</a:t>
            </a:r>
            <a:endParaRPr lang="en-US" dirty="0"/>
          </a:p>
          <a:p>
            <a:endParaRPr lang="en-US" dirty="0"/>
          </a:p>
        </p:txBody>
      </p:sp>
      <p:sp>
        <p:nvSpPr>
          <p:cNvPr id="6" name="Slide Number Placeholder 5"/>
          <p:cNvSpPr>
            <a:spLocks noGrp="1"/>
          </p:cNvSpPr>
          <p:nvPr>
            <p:ph type="sldNum" sz="quarter" idx="12"/>
          </p:nvPr>
        </p:nvSpPr>
        <p:spPr/>
        <p:txBody>
          <a:bodyPr/>
          <a:lstStyle/>
          <a:p>
            <a:fld id="{5962697A-6C97-4252-9758-8503965A36F3}" type="slidenum">
              <a:rPr lang="en-US" smtClean="0"/>
              <a:t>28</a:t>
            </a:fld>
            <a:endParaRPr lang="en-US"/>
          </a:p>
        </p:txBody>
      </p:sp>
      <p:pic>
        <p:nvPicPr>
          <p:cNvPr id="12" name="Content Placeholder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9003" y="2077356"/>
            <a:ext cx="1807801" cy="1807801"/>
          </a:xfrm>
          <a:prstGeom prst="rect">
            <a:avLst/>
          </a:prstGeom>
          <a:ln w="12700">
            <a:solidFill>
              <a:schemeClr val="accent1">
                <a:shade val="50000"/>
              </a:schemeClr>
            </a:solidFill>
          </a:ln>
          <a:scene3d>
            <a:camera prst="orthographicFront">
              <a:rot lat="1500000" lon="18299985" rev="0"/>
            </a:camera>
            <a:lightRig rig="threePt" dir="t"/>
          </a:scene3d>
        </p:spPr>
      </p:pic>
      <p:pic>
        <p:nvPicPr>
          <p:cNvPr id="13" name="Content Placeholder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7263" y="2077356"/>
            <a:ext cx="1876389" cy="1816854"/>
          </a:xfrm>
          <a:prstGeom prst="rect">
            <a:avLst/>
          </a:prstGeom>
          <a:ln w="12700">
            <a:solidFill>
              <a:schemeClr val="accent1">
                <a:shade val="50000"/>
              </a:schemeClr>
            </a:solidFill>
          </a:ln>
          <a:scene3d>
            <a:camera prst="orthographicFront">
              <a:rot lat="20219994" lon="18299985" rev="0"/>
            </a:camera>
            <a:lightRig rig="threePt" dir="t"/>
          </a:scene3d>
        </p:spPr>
      </p:pic>
      <p:pic>
        <p:nvPicPr>
          <p:cNvPr id="14" name="Content Placeholder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5622" y="1825625"/>
            <a:ext cx="1684193" cy="1684193"/>
          </a:xfrm>
          <a:prstGeom prst="rect">
            <a:avLst/>
          </a:prstGeom>
          <a:ln w="12700">
            <a:solidFill>
              <a:schemeClr val="accent1">
                <a:shade val="50000"/>
              </a:schemeClr>
            </a:solidFill>
          </a:ln>
        </p:spPr>
      </p:pic>
      <p:sp>
        <p:nvSpPr>
          <p:cNvPr id="16" name="Curved Up Arrow 15"/>
          <p:cNvSpPr/>
          <p:nvPr/>
        </p:nvSpPr>
        <p:spPr>
          <a:xfrm flipH="1" flipV="1">
            <a:off x="7297091" y="2609747"/>
            <a:ext cx="2933323" cy="607734"/>
          </a:xfrm>
          <a:prstGeom prst="curvedUp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tx1"/>
              </a:solidFill>
            </a:endParaRPr>
          </a:p>
        </p:txBody>
      </p:sp>
      <p:sp>
        <p:nvSpPr>
          <p:cNvPr id="11" name="Can 10"/>
          <p:cNvSpPr/>
          <p:nvPr/>
        </p:nvSpPr>
        <p:spPr>
          <a:xfrm>
            <a:off x="8075051" y="1923329"/>
            <a:ext cx="1339273" cy="2318327"/>
          </a:xfrm>
          <a:prstGeom prst="can">
            <a:avLst>
              <a:gd name="adj" fmla="val 47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rved Up Arrow 14"/>
          <p:cNvSpPr/>
          <p:nvPr/>
        </p:nvSpPr>
        <p:spPr>
          <a:xfrm flipH="1">
            <a:off x="7704504" y="3937177"/>
            <a:ext cx="2000816" cy="485583"/>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3" name="Freeform 2"/>
          <p:cNvSpPr/>
          <p:nvPr/>
        </p:nvSpPr>
        <p:spPr>
          <a:xfrm>
            <a:off x="8455942" y="3911239"/>
            <a:ext cx="2498756" cy="1023042"/>
          </a:xfrm>
          <a:custGeom>
            <a:avLst/>
            <a:gdLst>
              <a:gd name="connsiteX0" fmla="*/ 0 w 2498756"/>
              <a:gd name="connsiteY0" fmla="*/ 878186 h 1023042"/>
              <a:gd name="connsiteX1" fmla="*/ 1910281 w 2498756"/>
              <a:gd name="connsiteY1" fmla="*/ 135802 h 1023042"/>
              <a:gd name="connsiteX2" fmla="*/ 1792586 w 2498756"/>
              <a:gd name="connsiteY2" fmla="*/ 81481 h 1023042"/>
              <a:gd name="connsiteX3" fmla="*/ 2498756 w 2498756"/>
              <a:gd name="connsiteY3" fmla="*/ 0 h 1023042"/>
              <a:gd name="connsiteX4" fmla="*/ 2227152 w 2498756"/>
              <a:gd name="connsiteY4" fmla="*/ 289711 h 1023042"/>
              <a:gd name="connsiteX5" fmla="*/ 2136618 w 2498756"/>
              <a:gd name="connsiteY5" fmla="*/ 244444 h 1023042"/>
              <a:gd name="connsiteX6" fmla="*/ 425513 w 2498756"/>
              <a:gd name="connsiteY6" fmla="*/ 1023042 h 1023042"/>
              <a:gd name="connsiteX7" fmla="*/ 0 w 2498756"/>
              <a:gd name="connsiteY7" fmla="*/ 878186 h 102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756" h="1023042">
                <a:moveTo>
                  <a:pt x="0" y="878186"/>
                </a:moveTo>
                <a:lnTo>
                  <a:pt x="1910281" y="135802"/>
                </a:lnTo>
                <a:lnTo>
                  <a:pt x="1792586" y="81481"/>
                </a:lnTo>
                <a:lnTo>
                  <a:pt x="2498756" y="0"/>
                </a:lnTo>
                <a:lnTo>
                  <a:pt x="2227152" y="289711"/>
                </a:lnTo>
                <a:lnTo>
                  <a:pt x="2136618" y="244444"/>
                </a:lnTo>
                <a:lnTo>
                  <a:pt x="425513" y="1023042"/>
                </a:lnTo>
                <a:lnTo>
                  <a:pt x="0" y="87818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7425" y="4121275"/>
            <a:ext cx="3525472" cy="2631806"/>
          </a:xfrm>
          <a:prstGeom prst="rect">
            <a:avLst/>
          </a:prstGeom>
        </p:spPr>
      </p:pic>
    </p:spTree>
    <p:extLst>
      <p:ext uri="{BB962C8B-B14F-4D97-AF65-F5344CB8AC3E}">
        <p14:creationId xmlns:p14="http://schemas.microsoft.com/office/powerpoint/2010/main" val="535170132"/>
      </p:ext>
    </p:extLst>
  </p:cSld>
  <p:clrMapOvr>
    <a:masterClrMapping/>
  </p:clrMapOvr>
  <mc:AlternateContent xmlns:mc="http://schemas.openxmlformats.org/markup-compatibility/2006" xmlns:p14="http://schemas.microsoft.com/office/powerpoint/2010/main">
    <mc:Choice Requires="p14">
      <p:transition spd="slow" p14:dur="2000" advTm="117608"/>
    </mc:Choice>
    <mc:Fallback xmlns="">
      <p:transition spd="slow" advTm="11760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Spawn distance and </a:t>
            </a:r>
            <a:r>
              <a:rPr lang="en-US" dirty="0" err="1" smtClean="0"/>
              <a:t>Poppin</a:t>
            </a:r>
            <a:r>
              <a:rPr lang="en-US" dirty="0" smtClean="0"/>
              <a:t>’</a:t>
            </a:r>
            <a:endParaRPr lang="en-US" dirty="0"/>
          </a:p>
        </p:txBody>
      </p:sp>
      <p:sp>
        <p:nvSpPr>
          <p:cNvPr id="3" name="Content Placeholder 2"/>
          <p:cNvSpPr>
            <a:spLocks noGrp="1"/>
          </p:cNvSpPr>
          <p:nvPr>
            <p:ph sz="half" idx="1"/>
          </p:nvPr>
        </p:nvSpPr>
        <p:spPr/>
        <p:txBody>
          <a:bodyPr>
            <a:normAutofit/>
          </a:bodyPr>
          <a:lstStyle/>
          <a:p>
            <a:r>
              <a:rPr lang="en-US" dirty="0" smtClean="0"/>
              <a:t>Look ahead </a:t>
            </a:r>
            <a:r>
              <a:rPr lang="en-US" dirty="0" smtClean="0">
                <a:sym typeface="Wingdings" panose="05000000000000000000" pitchFamily="2" charset="2"/>
              </a:rPr>
              <a:t>means</a:t>
            </a:r>
            <a:r>
              <a:rPr lang="en-US" dirty="0" smtClean="0"/>
              <a:t> higher spawn distance</a:t>
            </a:r>
          </a:p>
          <a:p>
            <a:pPr lvl="1"/>
            <a:r>
              <a:rPr lang="en-US" dirty="0" smtClean="0"/>
              <a:t>Too late = visible popping</a:t>
            </a:r>
          </a:p>
          <a:p>
            <a:pPr lvl="1"/>
            <a:r>
              <a:rPr lang="en-US" dirty="0" smtClean="0"/>
              <a:t>Too soon = performance hit</a:t>
            </a:r>
          </a:p>
          <a:p>
            <a:pPr lvl="1"/>
            <a:endParaRPr lang="en-US" dirty="0" smtClean="0"/>
          </a:p>
          <a:p>
            <a:r>
              <a:rPr lang="en-US" dirty="0" smtClean="0"/>
              <a:t>In practice, not much of an issue</a:t>
            </a:r>
          </a:p>
          <a:p>
            <a:pPr lvl="1"/>
            <a:r>
              <a:rPr lang="en-US" dirty="0" smtClean="0"/>
              <a:t>Player too busy to pay attention</a:t>
            </a:r>
          </a:p>
          <a:p>
            <a:pPr lvl="1"/>
            <a:r>
              <a:rPr lang="en-US" dirty="0" smtClean="0"/>
              <a:t>When noticeable, draws attention to incoming obstacles</a:t>
            </a:r>
          </a:p>
        </p:txBody>
      </p:sp>
      <p:sp>
        <p:nvSpPr>
          <p:cNvPr id="6" name="Slide Number Placeholder 5"/>
          <p:cNvSpPr>
            <a:spLocks noGrp="1"/>
          </p:cNvSpPr>
          <p:nvPr>
            <p:ph type="sldNum" sz="quarter" idx="12"/>
          </p:nvPr>
        </p:nvSpPr>
        <p:spPr/>
        <p:txBody>
          <a:bodyPr/>
          <a:lstStyle/>
          <a:p>
            <a:fld id="{5962697A-6C97-4252-9758-8503965A36F3}" type="slidenum">
              <a:rPr lang="en-US" smtClean="0"/>
              <a:t>29</a:t>
            </a:fld>
            <a:endParaRPr lang="en-US"/>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543969"/>
            <a:ext cx="5181600" cy="2914650"/>
          </a:xfrm>
        </p:spPr>
      </p:pic>
    </p:spTree>
    <p:extLst>
      <p:ext uri="{BB962C8B-B14F-4D97-AF65-F5344CB8AC3E}">
        <p14:creationId xmlns:p14="http://schemas.microsoft.com/office/powerpoint/2010/main" val="2994062886"/>
      </p:ext>
    </p:extLst>
  </p:cSld>
  <p:clrMapOvr>
    <a:masterClrMapping/>
  </p:clrMapOvr>
  <mc:AlternateContent xmlns:mc="http://schemas.openxmlformats.org/markup-compatibility/2006" xmlns:p14="http://schemas.microsoft.com/office/powerpoint/2010/main">
    <mc:Choice Requires="p14">
      <p:transition spd="slow" p14:dur="2000" advTm="63448"/>
    </mc:Choice>
    <mc:Fallback xmlns="">
      <p:transition spd="slow" advTm="6344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Warhammer: DOOMWHEEL</a:t>
            </a:r>
            <a:endParaRPr lang="en-US" dirty="0"/>
          </a:p>
        </p:txBody>
      </p:sp>
      <p:sp>
        <p:nvSpPr>
          <p:cNvPr id="6" name="Content Placeholder 5"/>
          <p:cNvSpPr>
            <a:spLocks noGrp="1"/>
          </p:cNvSpPr>
          <p:nvPr>
            <p:ph sz="half" idx="1"/>
          </p:nvPr>
        </p:nvSpPr>
        <p:spPr/>
        <p:txBody>
          <a:bodyPr/>
          <a:lstStyle/>
          <a:p>
            <a:r>
              <a:rPr lang="en-US" dirty="0" smtClean="0"/>
              <a:t>Endless roller</a:t>
            </a:r>
          </a:p>
          <a:p>
            <a:r>
              <a:rPr lang="en-US" dirty="0"/>
              <a:t>iOS / Android</a:t>
            </a:r>
          </a:p>
          <a:p>
            <a:r>
              <a:rPr lang="en-US" dirty="0" smtClean="0"/>
              <a:t>4.6     review</a:t>
            </a:r>
          </a:p>
          <a:p>
            <a:r>
              <a:rPr lang="en-US" dirty="0" smtClean="0"/>
              <a:t>Officially licensed</a:t>
            </a:r>
          </a:p>
        </p:txBody>
      </p:sp>
      <p:pic>
        <p:nvPicPr>
          <p:cNvPr id="8" name="Picture 4" descr="IndiePrize.png"/>
          <p:cNvPicPr>
            <a:picLocks noChangeAspect="1" noChangeArrowheads="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66748" y="4001294"/>
            <a:ext cx="1994653" cy="11369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sualConnect2017.png"/>
          <p:cNvPicPr>
            <a:picLocks noChangeAspect="1" noChangeArrowheads="1"/>
          </p:cNvPicPr>
          <p:nvPr/>
        </p:nvPicPr>
        <p:blipFill>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38200" y="5384806"/>
            <a:ext cx="1332319" cy="7594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c2018.png"/>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892523" y="5384806"/>
            <a:ext cx="1332319" cy="7594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251639" y="5384806"/>
            <a:ext cx="1558336" cy="759423"/>
          </a:xfrm>
          <a:prstGeom prst="rect">
            <a:avLst/>
          </a:prstGeom>
        </p:spPr>
      </p:pic>
      <p:pic>
        <p:nvPicPr>
          <p:cNvPr id="12" name="Picture 11"/>
          <p:cNvPicPr>
            <a:picLocks noChangeAspect="1"/>
          </p:cNvPicPr>
          <p:nvPr/>
        </p:nvPicPr>
        <p:blipFill>
          <a:blip r:embed="rId7"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179513" y="3991145"/>
            <a:ext cx="2009723" cy="1147102"/>
          </a:xfrm>
          <a:prstGeom prst="rect">
            <a:avLst/>
          </a:prstGeom>
        </p:spPr>
      </p:pic>
      <p:pic>
        <p:nvPicPr>
          <p:cNvPr id="14" name="Picture 13"/>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63674" y="5874324"/>
            <a:ext cx="2090639" cy="875151"/>
          </a:xfrm>
          <a:prstGeom prst="rect">
            <a:avLst/>
          </a:prstGeom>
        </p:spPr>
      </p:pic>
      <p:sp>
        <p:nvSpPr>
          <p:cNvPr id="15" name="Plus 14"/>
          <p:cNvSpPr/>
          <p:nvPr/>
        </p:nvSpPr>
        <p:spPr>
          <a:xfrm>
            <a:off x="8554313" y="6165562"/>
            <a:ext cx="538019" cy="527905"/>
          </a:xfrm>
          <a:prstGeom prst="mathPl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4374" y="1876002"/>
            <a:ext cx="1086821" cy="1083282"/>
          </a:xfrm>
          <a:prstGeom prst="rect">
            <a:avLst/>
          </a:prstGeom>
        </p:spPr>
      </p:pic>
      <p:sp>
        <p:nvSpPr>
          <p:cNvPr id="17" name="5-Point Star 16"/>
          <p:cNvSpPr/>
          <p:nvPr/>
        </p:nvSpPr>
        <p:spPr>
          <a:xfrm>
            <a:off x="1671782" y="2968991"/>
            <a:ext cx="277091" cy="2401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5962697A-6C97-4252-9758-8503965A36F3}" type="slidenum">
              <a:rPr lang="en-US" smtClean="0"/>
              <a:t>3</a:t>
            </a:fld>
            <a:endParaRPr lang="en-US"/>
          </a:p>
        </p:txBody>
      </p:sp>
      <p:pic>
        <p:nvPicPr>
          <p:cNvPr id="18" name="Content Placeholder 17"/>
          <p:cNvPicPr>
            <a:picLocks noGrp="1" noChangeAspect="1"/>
          </p:cNvPicPr>
          <p:nvPr>
            <p:ph sz="half" idx="2"/>
          </p:nvPr>
        </p:nvPicPr>
        <p:blipFill>
          <a:blip r:embed="rId10" cstate="email">
            <a:extLst>
              <a:ext uri="{28A0092B-C50C-407E-A947-70E740481C1C}">
                <a14:useLocalDpi xmlns:a14="http://schemas.microsoft.com/office/drawing/2010/main"/>
              </a:ext>
            </a:extLst>
          </a:blip>
          <a:stretch>
            <a:fillRect/>
          </a:stretch>
        </p:blipFill>
        <p:spPr>
          <a:xfrm>
            <a:off x="5628031" y="2237874"/>
            <a:ext cx="5994474" cy="3371892"/>
          </a:xfrm>
          <a:prstGeom prst="rect">
            <a:avLst/>
          </a:prstGeom>
          <a:effectLst>
            <a:softEdge rad="127000"/>
          </a:effectLst>
        </p:spPr>
      </p:pic>
    </p:spTree>
    <p:extLst>
      <p:ext uri="{BB962C8B-B14F-4D97-AF65-F5344CB8AC3E}">
        <p14:creationId xmlns:p14="http://schemas.microsoft.com/office/powerpoint/2010/main" val="3362002143"/>
      </p:ext>
    </p:extLst>
  </p:cSld>
  <p:clrMapOvr>
    <a:masterClrMapping/>
  </p:clrMapOvr>
  <mc:AlternateContent xmlns:mc="http://schemas.openxmlformats.org/markup-compatibility/2006" xmlns:p14="http://schemas.microsoft.com/office/powerpoint/2010/main">
    <mc:Choice Requires="p14">
      <p:transition spd="slow" p14:dur="2000" advTm="56690"/>
    </mc:Choice>
    <mc:Fallback xmlns="">
      <p:transition spd="slow" advTm="5669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Spawning artillery</a:t>
            </a:r>
            <a:endParaRPr lang="en-US" dirty="0"/>
          </a:p>
        </p:txBody>
      </p:sp>
      <p:sp>
        <p:nvSpPr>
          <p:cNvPr id="3" name="Content Placeholder 2"/>
          <p:cNvSpPr>
            <a:spLocks noGrp="1"/>
          </p:cNvSpPr>
          <p:nvPr>
            <p:ph sz="half" idx="1"/>
          </p:nvPr>
        </p:nvSpPr>
        <p:spPr/>
        <p:txBody>
          <a:bodyPr/>
          <a:lstStyle/>
          <a:p>
            <a:r>
              <a:rPr lang="en-US" dirty="0" smtClean="0"/>
              <a:t>Artillery projectiles must land at specific points ahead of the wheel for gameplay reasons</a:t>
            </a:r>
          </a:p>
          <a:p>
            <a:r>
              <a:rPr lang="en-US" dirty="0" smtClean="0"/>
              <a:t>Projectile target point is the spawn point</a:t>
            </a:r>
          </a:p>
          <a:p>
            <a:r>
              <a:rPr lang="en-US" dirty="0" smtClean="0"/>
              <a:t>The artillery piece is spawned at an offset that places it on a ribbon in the background</a:t>
            </a:r>
            <a:endParaRPr lang="en-US"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28619"/>
            <a:ext cx="5181600" cy="3345350"/>
          </a:xfrm>
          <a:prstGeom prst="rect">
            <a:avLst/>
          </a:prstGeom>
        </p:spPr>
      </p:pic>
      <p:sp>
        <p:nvSpPr>
          <p:cNvPr id="6" name="Slide Number Placeholder 5"/>
          <p:cNvSpPr>
            <a:spLocks noGrp="1"/>
          </p:cNvSpPr>
          <p:nvPr>
            <p:ph type="sldNum" sz="quarter" idx="12"/>
          </p:nvPr>
        </p:nvSpPr>
        <p:spPr/>
        <p:txBody>
          <a:bodyPr/>
          <a:lstStyle/>
          <a:p>
            <a:fld id="{5962697A-6C97-4252-9758-8503965A36F3}" type="slidenum">
              <a:rPr lang="en-US" smtClean="0"/>
              <a:t>30</a:t>
            </a:fld>
            <a:endParaRPr lang="en-US"/>
          </a:p>
        </p:txBody>
      </p:sp>
      <p:cxnSp>
        <p:nvCxnSpPr>
          <p:cNvPr id="8" name="Straight Arrow Connector 7"/>
          <p:cNvCxnSpPr/>
          <p:nvPr/>
        </p:nvCxnSpPr>
        <p:spPr>
          <a:xfrm>
            <a:off x="7840301" y="3467477"/>
            <a:ext cx="2308634" cy="6065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464990" y="3277354"/>
            <a:ext cx="2154725" cy="52510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917663" y="3213980"/>
            <a:ext cx="1854452" cy="420986"/>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ular Callout 13"/>
          <p:cNvSpPr/>
          <p:nvPr/>
        </p:nvSpPr>
        <p:spPr>
          <a:xfrm>
            <a:off x="10959974" y="4442942"/>
            <a:ext cx="787651" cy="487009"/>
          </a:xfrm>
          <a:prstGeom prst="wedgeRectCallout">
            <a:avLst>
              <a:gd name="adj1" fmla="val -115086"/>
              <a:gd name="adj2" fmla="val -9923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Spawn points</a:t>
            </a:r>
            <a:endParaRPr lang="en-US" sz="1200" dirty="0"/>
          </a:p>
        </p:txBody>
      </p:sp>
      <p:sp>
        <p:nvSpPr>
          <p:cNvPr id="15" name="Rectangular Callout 14"/>
          <p:cNvSpPr/>
          <p:nvPr/>
        </p:nvSpPr>
        <p:spPr>
          <a:xfrm>
            <a:off x="6650525" y="2220916"/>
            <a:ext cx="787651" cy="487009"/>
          </a:xfrm>
          <a:prstGeom prst="wedgeRectCallout">
            <a:avLst>
              <a:gd name="adj1" fmla="val 58477"/>
              <a:gd name="adj2" fmla="val 1052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Artillery</a:t>
            </a:r>
            <a:endParaRPr lang="en-US" sz="1200" dirty="0"/>
          </a:p>
        </p:txBody>
      </p:sp>
      <p:sp>
        <p:nvSpPr>
          <p:cNvPr id="16" name="Rectangular Callout 15"/>
          <p:cNvSpPr/>
          <p:nvPr/>
        </p:nvSpPr>
        <p:spPr>
          <a:xfrm>
            <a:off x="7052650" y="3770768"/>
            <a:ext cx="787651" cy="487009"/>
          </a:xfrm>
          <a:prstGeom prst="wedgeRectCallout">
            <a:avLst>
              <a:gd name="adj1" fmla="val 125144"/>
              <a:gd name="adj2" fmla="val -639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Offset</a:t>
            </a:r>
            <a:endParaRPr lang="en-US" sz="1200" dirty="0"/>
          </a:p>
        </p:txBody>
      </p:sp>
    </p:spTree>
    <p:extLst>
      <p:ext uri="{BB962C8B-B14F-4D97-AF65-F5344CB8AC3E}">
        <p14:creationId xmlns:p14="http://schemas.microsoft.com/office/powerpoint/2010/main" val="3716721406"/>
      </p:ext>
    </p:extLst>
  </p:cSld>
  <p:clrMapOvr>
    <a:masterClrMapping/>
  </p:clrMapOvr>
  <mc:AlternateContent xmlns:mc="http://schemas.openxmlformats.org/markup-compatibility/2006" xmlns:p14="http://schemas.microsoft.com/office/powerpoint/2010/main">
    <mc:Choice Requires="p14">
      <p:transition spd="slow" p14:dur="2000" advTm="82216"/>
    </mc:Choice>
    <mc:Fallback xmlns="">
      <p:transition spd="slow" advTm="8221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ight Arrow 37"/>
          <p:cNvSpPr/>
          <p:nvPr/>
        </p:nvSpPr>
        <p:spPr>
          <a:xfrm>
            <a:off x="6717671" y="2782701"/>
            <a:ext cx="2205349" cy="430215"/>
          </a:xfrm>
          <a:prstGeom prst="rightArrow">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fontScale="85000" lnSpcReduction="20000"/>
          </a:bodyPr>
          <a:lstStyle/>
          <a:p>
            <a:r>
              <a:rPr lang="en-US" dirty="0" smtClean="0"/>
              <a:t>Cavalry</a:t>
            </a:r>
          </a:p>
          <a:p>
            <a:endParaRPr lang="en-US" dirty="0" smtClean="0"/>
          </a:p>
          <a:p>
            <a:r>
              <a:rPr lang="en-US" dirty="0" smtClean="0"/>
              <a:t>Destructible</a:t>
            </a:r>
          </a:p>
          <a:p>
            <a:pPr marL="0" indent="0">
              <a:buNone/>
            </a:pPr>
            <a:endParaRPr lang="en-US" dirty="0" smtClean="0"/>
          </a:p>
          <a:p>
            <a:r>
              <a:rPr lang="en-US" dirty="0" smtClean="0"/>
              <a:t>Flyer</a:t>
            </a:r>
          </a:p>
          <a:p>
            <a:endParaRPr lang="en-US" dirty="0" smtClean="0"/>
          </a:p>
          <a:p>
            <a:r>
              <a:rPr lang="en-US" dirty="0" smtClean="0"/>
              <a:t>Flamethrower</a:t>
            </a:r>
          </a:p>
          <a:p>
            <a:endParaRPr lang="en-US" dirty="0" smtClean="0"/>
          </a:p>
          <a:p>
            <a:r>
              <a:rPr lang="en-US" dirty="0" smtClean="0"/>
              <a:t>Jumper</a:t>
            </a:r>
          </a:p>
          <a:p>
            <a:endParaRPr lang="en-US" dirty="0" smtClean="0"/>
          </a:p>
          <a:p>
            <a:r>
              <a:rPr lang="en-US" dirty="0" smtClean="0"/>
              <a:t>Multi-hit</a:t>
            </a:r>
            <a:endParaRPr lang="en-US" dirty="0"/>
          </a:p>
        </p:txBody>
      </p:sp>
      <p:sp>
        <p:nvSpPr>
          <p:cNvPr id="27" name="Left Arrow 26"/>
          <p:cNvSpPr/>
          <p:nvPr/>
        </p:nvSpPr>
        <p:spPr>
          <a:xfrm>
            <a:off x="6554706" y="1964323"/>
            <a:ext cx="1493822" cy="265062"/>
          </a:xfrm>
          <a:prstGeom prst="leftArrow">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Optional behaviors</a:t>
            </a:r>
            <a:endParaRPr lang="en-US" dirty="0"/>
          </a:p>
        </p:txBody>
      </p:sp>
      <p:sp>
        <p:nvSpPr>
          <p:cNvPr id="6" name="Slide Number Placeholder 5"/>
          <p:cNvSpPr>
            <a:spLocks noGrp="1"/>
          </p:cNvSpPr>
          <p:nvPr>
            <p:ph type="sldNum" sz="quarter" idx="12"/>
          </p:nvPr>
        </p:nvSpPr>
        <p:spPr/>
        <p:txBody>
          <a:bodyPr/>
          <a:lstStyle/>
          <a:p>
            <a:fld id="{5962697A-6C97-4252-9758-8503965A36F3}" type="slidenum">
              <a:rPr lang="en-US" smtClean="0"/>
              <a:t>31</a:t>
            </a:fld>
            <a:endParaRPr lang="en-US"/>
          </a:p>
        </p:txBody>
      </p:sp>
      <p:sp>
        <p:nvSpPr>
          <p:cNvPr id="13" name="Rectangle 12"/>
          <p:cNvSpPr/>
          <p:nvPr/>
        </p:nvSpPr>
        <p:spPr>
          <a:xfrm>
            <a:off x="1161223" y="2514149"/>
            <a:ext cx="10192577" cy="54864"/>
          </a:xfrm>
          <a:prstGeom prst="rect">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61223" y="3294163"/>
            <a:ext cx="10192577" cy="54864"/>
          </a:xfrm>
          <a:prstGeom prst="rect">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61223" y="4074177"/>
            <a:ext cx="10192577" cy="54864"/>
          </a:xfrm>
          <a:prstGeom prst="rect">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61222" y="4854191"/>
            <a:ext cx="10192577" cy="54864"/>
          </a:xfrm>
          <a:prstGeom prst="rect">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61221" y="5592316"/>
            <a:ext cx="10192577" cy="54864"/>
          </a:xfrm>
          <a:prstGeom prst="rect">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61221" y="6477514"/>
            <a:ext cx="10192577" cy="54864"/>
          </a:xfrm>
          <a:prstGeom prst="rect">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9008407" y="2631169"/>
            <a:ext cx="841767" cy="697233"/>
          </a:xfrm>
          <a:prstGeom prst="rect">
            <a:avLst/>
          </a:prstGeom>
        </p:spPr>
      </p:pic>
      <p:pic>
        <p:nvPicPr>
          <p:cNvPr id="20" name="Picture 19"/>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558216" y="1861156"/>
            <a:ext cx="841767" cy="697233"/>
          </a:xfrm>
          <a:prstGeom prst="rect">
            <a:avLst/>
          </a:prstGeom>
        </p:spPr>
      </p:pic>
      <p:pic>
        <p:nvPicPr>
          <p:cNvPr id="21" name="Picture 20"/>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558216" y="3411183"/>
            <a:ext cx="841767" cy="697233"/>
          </a:xfrm>
          <a:prstGeom prst="rect">
            <a:avLst/>
          </a:prstGeom>
        </p:spPr>
      </p:pic>
      <p:pic>
        <p:nvPicPr>
          <p:cNvPr id="22" name="Picture 21"/>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114154" y="4198595"/>
            <a:ext cx="841767" cy="697233"/>
          </a:xfrm>
          <a:prstGeom prst="rect">
            <a:avLst/>
          </a:prstGeom>
        </p:spPr>
      </p:pic>
      <p:pic>
        <p:nvPicPr>
          <p:cNvPr id="23" name="Picture 22"/>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7662266" y="5818438"/>
            <a:ext cx="841767" cy="697233"/>
          </a:xfrm>
          <a:prstGeom prst="rect">
            <a:avLst/>
          </a:prstGeom>
        </p:spPr>
      </p:pic>
      <p:pic>
        <p:nvPicPr>
          <p:cNvPr id="24" name="Picture 23"/>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5211143" y="4942748"/>
            <a:ext cx="841767" cy="697233"/>
          </a:xfrm>
          <a:prstGeom prst="rect">
            <a:avLst/>
          </a:prstGeom>
        </p:spPr>
      </p:pic>
      <p:pic>
        <p:nvPicPr>
          <p:cNvPr id="11" name="Picture 10"/>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4865497" y="3037210"/>
            <a:ext cx="639759" cy="747946"/>
          </a:xfrm>
          <a:prstGeom prst="rect">
            <a:avLst/>
          </a:prstGeom>
        </p:spPr>
      </p:pic>
      <p:sp>
        <p:nvSpPr>
          <p:cNvPr id="25" name="Left Arrow 24"/>
          <p:cNvSpPr/>
          <p:nvPr/>
        </p:nvSpPr>
        <p:spPr>
          <a:xfrm rot="5400000">
            <a:off x="5010922" y="3668028"/>
            <a:ext cx="348907" cy="454806"/>
          </a:xfrm>
          <a:prstGeom prst="leftArrow">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8077968" y="1650446"/>
            <a:ext cx="639759" cy="747946"/>
          </a:xfrm>
          <a:prstGeom prst="rect">
            <a:avLst/>
          </a:prstGeom>
        </p:spPr>
      </p:pic>
      <p:sp>
        <p:nvSpPr>
          <p:cNvPr id="30" name="Explosion 2 29"/>
          <p:cNvSpPr/>
          <p:nvPr/>
        </p:nvSpPr>
        <p:spPr>
          <a:xfrm>
            <a:off x="5930500" y="5960951"/>
            <a:ext cx="557989" cy="430215"/>
          </a:xfrm>
          <a:prstGeom prst="irregularSeal2">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31" name="Explosion 2 30"/>
          <p:cNvSpPr/>
          <p:nvPr/>
        </p:nvSpPr>
        <p:spPr>
          <a:xfrm>
            <a:off x="6339088" y="2782701"/>
            <a:ext cx="557989" cy="430215"/>
          </a:xfrm>
          <a:prstGeom prst="irregularSeal2">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32" name="Block Arc 31"/>
          <p:cNvSpPr/>
          <p:nvPr/>
        </p:nvSpPr>
        <p:spPr>
          <a:xfrm rot="17594786">
            <a:off x="5979773" y="2636410"/>
            <a:ext cx="520471" cy="576994"/>
          </a:xfrm>
          <a:prstGeom prst="blockArc">
            <a:avLst>
              <a:gd name="adj1" fmla="val 10800000"/>
              <a:gd name="adj2" fmla="val 21402339"/>
              <a:gd name="adj3" fmla="val 1973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33" name="Rectangle 32"/>
          <p:cNvSpPr/>
          <p:nvPr/>
        </p:nvSpPr>
        <p:spPr>
          <a:xfrm rot="18082905">
            <a:off x="7028067" y="2950779"/>
            <a:ext cx="99588" cy="3776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Rectangle 33"/>
          <p:cNvSpPr/>
          <p:nvPr/>
        </p:nvSpPr>
        <p:spPr>
          <a:xfrm rot="2203832">
            <a:off x="7454987" y="2666145"/>
            <a:ext cx="99588" cy="3776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Block Arc 34"/>
          <p:cNvSpPr/>
          <p:nvPr/>
        </p:nvSpPr>
        <p:spPr>
          <a:xfrm>
            <a:off x="10513645" y="2630386"/>
            <a:ext cx="520471" cy="576994"/>
          </a:xfrm>
          <a:prstGeom prst="blockArc">
            <a:avLst>
              <a:gd name="adj1" fmla="val 10800000"/>
              <a:gd name="adj2" fmla="val 21402339"/>
              <a:gd name="adj3" fmla="val 1973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36" name="Rectangle 35"/>
          <p:cNvSpPr/>
          <p:nvPr/>
        </p:nvSpPr>
        <p:spPr>
          <a:xfrm>
            <a:off x="10513645" y="2911264"/>
            <a:ext cx="99588" cy="3776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7" name="Rectangle 36"/>
          <p:cNvSpPr/>
          <p:nvPr/>
        </p:nvSpPr>
        <p:spPr>
          <a:xfrm>
            <a:off x="10927209" y="2910156"/>
            <a:ext cx="99588" cy="3776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Right Arrow 38"/>
          <p:cNvSpPr/>
          <p:nvPr/>
        </p:nvSpPr>
        <p:spPr>
          <a:xfrm>
            <a:off x="2366651" y="2005597"/>
            <a:ext cx="1191565" cy="430215"/>
          </a:xfrm>
          <a:prstGeom prst="rightArrow">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2366651" y="3566672"/>
            <a:ext cx="1191565" cy="430215"/>
          </a:xfrm>
          <a:prstGeom prst="rightArrow">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5823001" y="4368340"/>
            <a:ext cx="1191565" cy="430215"/>
          </a:xfrm>
          <a:prstGeom prst="rightArrow">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3973337" y="5083787"/>
            <a:ext cx="1191565" cy="430215"/>
          </a:xfrm>
          <a:prstGeom prst="rightArrow">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6470700" y="5960951"/>
            <a:ext cx="1191565" cy="430215"/>
          </a:xfrm>
          <a:prstGeom prst="rightArrow">
            <a:avLst/>
          </a:prstGeom>
          <a:gradFill>
            <a:gsLst>
              <a:gs pos="0">
                <a:schemeClr val="accent1">
                  <a:lumMod val="5000"/>
                  <a:lumOff val="95000"/>
                </a:schemeClr>
              </a:gs>
              <a:gs pos="90000">
                <a:srgbClr val="C666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rved Down Arrow 44"/>
          <p:cNvSpPr/>
          <p:nvPr/>
        </p:nvSpPr>
        <p:spPr>
          <a:xfrm>
            <a:off x="8617477" y="5751483"/>
            <a:ext cx="1346441" cy="259201"/>
          </a:xfrm>
          <a:prstGeom prst="curvedDownArrow">
            <a:avLst>
              <a:gd name="adj1" fmla="val 32234"/>
              <a:gd name="adj2" fmla="val 68521"/>
              <a:gd name="adj3" fmla="val 25000"/>
            </a:avLst>
          </a:prstGeom>
          <a:solidFill>
            <a:srgbClr val="C66626"/>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Explosion 2 28"/>
          <p:cNvSpPr/>
          <p:nvPr/>
        </p:nvSpPr>
        <p:spPr>
          <a:xfrm>
            <a:off x="8379529" y="5701625"/>
            <a:ext cx="557989" cy="430215"/>
          </a:xfrm>
          <a:prstGeom prst="irregularSeal2">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44" name="Curved Down Arrow 43"/>
          <p:cNvSpPr/>
          <p:nvPr/>
        </p:nvSpPr>
        <p:spPr>
          <a:xfrm>
            <a:off x="6285933" y="5711554"/>
            <a:ext cx="2154723" cy="259201"/>
          </a:xfrm>
          <a:prstGeom prst="curvedDownArrow">
            <a:avLst/>
          </a:prstGeom>
          <a:solidFill>
            <a:srgbClr val="C66626"/>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6" name="Picture 45"/>
          <p:cNvPicPr>
            <a:picLocks noChangeAspect="1"/>
          </p:cNvPicPr>
          <p:nvPr/>
        </p:nvPicPr>
        <p:blipFill rotWithShape="1">
          <a:blip r:embed="rId5"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9773994" y="4382970"/>
            <a:ext cx="1086207" cy="549992"/>
          </a:xfrm>
          <a:prstGeom prst="rect">
            <a:avLst/>
          </a:prstGeom>
        </p:spPr>
      </p:pic>
      <p:pic>
        <p:nvPicPr>
          <p:cNvPr id="47" name="Picture 46"/>
          <p:cNvPicPr>
            <a:picLocks noChangeAspect="1"/>
          </p:cNvPicPr>
          <p:nvPr/>
        </p:nvPicPr>
        <p:blipFill rotWithShape="1">
          <a:blip r:embed="rId6"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10722562" y="4372364"/>
            <a:ext cx="395761" cy="524948"/>
          </a:xfrm>
          <a:prstGeom prst="rect">
            <a:avLst/>
          </a:prstGeom>
        </p:spPr>
      </p:pic>
      <p:pic>
        <p:nvPicPr>
          <p:cNvPr id="48" name="Picture 47"/>
          <p:cNvPicPr>
            <a:picLocks noChangeAspect="1"/>
          </p:cNvPicPr>
          <p:nvPr/>
        </p:nvPicPr>
        <p:blipFill rotWithShape="1">
          <a:blip r:embed="rId7"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flipH="1">
            <a:off x="3712158" y="5025947"/>
            <a:ext cx="446474" cy="458494"/>
          </a:xfrm>
          <a:prstGeom prst="rect">
            <a:avLst/>
          </a:prstGeom>
        </p:spPr>
      </p:pic>
      <p:sp>
        <p:nvSpPr>
          <p:cNvPr id="49" name="Freeform 48"/>
          <p:cNvSpPr/>
          <p:nvPr/>
        </p:nvSpPr>
        <p:spPr>
          <a:xfrm>
            <a:off x="8401050" y="4286250"/>
            <a:ext cx="1419225" cy="400050"/>
          </a:xfrm>
          <a:custGeom>
            <a:avLst/>
            <a:gdLst>
              <a:gd name="connsiteX0" fmla="*/ 1419225 w 1419225"/>
              <a:gd name="connsiteY0" fmla="*/ 352425 h 400050"/>
              <a:gd name="connsiteX1" fmla="*/ 352425 w 1419225"/>
              <a:gd name="connsiteY1" fmla="*/ 400050 h 400050"/>
              <a:gd name="connsiteX2" fmla="*/ 76200 w 1419225"/>
              <a:gd name="connsiteY2" fmla="*/ 352425 h 400050"/>
              <a:gd name="connsiteX3" fmla="*/ 0 w 1419225"/>
              <a:gd name="connsiteY3" fmla="*/ 238125 h 400050"/>
              <a:gd name="connsiteX4" fmla="*/ 66675 w 1419225"/>
              <a:gd name="connsiteY4" fmla="*/ 28575 h 400050"/>
              <a:gd name="connsiteX5" fmla="*/ 95250 w 1419225"/>
              <a:gd name="connsiteY5" fmla="*/ 114300 h 400050"/>
              <a:gd name="connsiteX6" fmla="*/ 295275 w 1419225"/>
              <a:gd name="connsiteY6" fmla="*/ 0 h 400050"/>
              <a:gd name="connsiteX7" fmla="*/ 257175 w 1419225"/>
              <a:gd name="connsiteY7" fmla="*/ 152400 h 400050"/>
              <a:gd name="connsiteX8" fmla="*/ 342900 w 1419225"/>
              <a:gd name="connsiteY8" fmla="*/ 66675 h 400050"/>
              <a:gd name="connsiteX9" fmla="*/ 352425 w 1419225"/>
              <a:gd name="connsiteY9" fmla="*/ 171450 h 400050"/>
              <a:gd name="connsiteX10" fmla="*/ 466725 w 1419225"/>
              <a:gd name="connsiteY10" fmla="*/ 95250 h 400050"/>
              <a:gd name="connsiteX11" fmla="*/ 466725 w 1419225"/>
              <a:gd name="connsiteY11" fmla="*/ 219075 h 400050"/>
              <a:gd name="connsiteX12" fmla="*/ 581025 w 1419225"/>
              <a:gd name="connsiteY12" fmla="*/ 171450 h 400050"/>
              <a:gd name="connsiteX13" fmla="*/ 581025 w 1419225"/>
              <a:gd name="connsiteY13" fmla="*/ 228600 h 400050"/>
              <a:gd name="connsiteX14" fmla="*/ 828675 w 1419225"/>
              <a:gd name="connsiteY14" fmla="*/ 190500 h 400050"/>
              <a:gd name="connsiteX15" fmla="*/ 819150 w 1419225"/>
              <a:gd name="connsiteY15" fmla="*/ 228600 h 400050"/>
              <a:gd name="connsiteX16" fmla="*/ 1000125 w 1419225"/>
              <a:gd name="connsiteY16" fmla="*/ 200025 h 400050"/>
              <a:gd name="connsiteX17" fmla="*/ 1000125 w 1419225"/>
              <a:gd name="connsiteY17" fmla="*/ 247650 h 400050"/>
              <a:gd name="connsiteX18" fmla="*/ 1419225 w 1419225"/>
              <a:gd name="connsiteY18" fmla="*/ 285750 h 400050"/>
              <a:gd name="connsiteX19" fmla="*/ 1419225 w 1419225"/>
              <a:gd name="connsiteY19" fmla="*/ 3524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9225" h="400050">
                <a:moveTo>
                  <a:pt x="1419225" y="352425"/>
                </a:moveTo>
                <a:lnTo>
                  <a:pt x="352425" y="400050"/>
                </a:lnTo>
                <a:lnTo>
                  <a:pt x="76200" y="352425"/>
                </a:lnTo>
                <a:lnTo>
                  <a:pt x="0" y="238125"/>
                </a:lnTo>
                <a:lnTo>
                  <a:pt x="66675" y="28575"/>
                </a:lnTo>
                <a:lnTo>
                  <a:pt x="95250" y="114300"/>
                </a:lnTo>
                <a:lnTo>
                  <a:pt x="295275" y="0"/>
                </a:lnTo>
                <a:lnTo>
                  <a:pt x="257175" y="152400"/>
                </a:lnTo>
                <a:lnTo>
                  <a:pt x="342900" y="66675"/>
                </a:lnTo>
                <a:lnTo>
                  <a:pt x="352425" y="171450"/>
                </a:lnTo>
                <a:lnTo>
                  <a:pt x="466725" y="95250"/>
                </a:lnTo>
                <a:lnTo>
                  <a:pt x="466725" y="219075"/>
                </a:lnTo>
                <a:lnTo>
                  <a:pt x="581025" y="171450"/>
                </a:lnTo>
                <a:lnTo>
                  <a:pt x="581025" y="228600"/>
                </a:lnTo>
                <a:lnTo>
                  <a:pt x="828675" y="190500"/>
                </a:lnTo>
                <a:lnTo>
                  <a:pt x="819150" y="228600"/>
                </a:lnTo>
                <a:lnTo>
                  <a:pt x="1000125" y="200025"/>
                </a:lnTo>
                <a:lnTo>
                  <a:pt x="1000125" y="247650"/>
                </a:lnTo>
                <a:lnTo>
                  <a:pt x="1419225" y="285750"/>
                </a:lnTo>
                <a:lnTo>
                  <a:pt x="1419225" y="352425"/>
                </a:lnTo>
                <a:close/>
              </a:path>
            </a:pathLst>
          </a:custGeom>
          <a:gradFill>
            <a:gsLst>
              <a:gs pos="0">
                <a:srgbClr val="FF0000"/>
              </a:gs>
              <a:gs pos="100000">
                <a:schemeClr val="accent4">
                  <a:lumMod val="20000"/>
                  <a:lumOff val="80000"/>
                </a:schemeClr>
              </a:gs>
              <a:gs pos="63000">
                <a:schemeClr val="accent4"/>
              </a:gs>
            </a:gsLst>
            <a:lin ang="4800000" scaled="0"/>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Curved Down Arrow 49"/>
          <p:cNvSpPr/>
          <p:nvPr/>
        </p:nvSpPr>
        <p:spPr>
          <a:xfrm flipH="1">
            <a:off x="4267520" y="4931168"/>
            <a:ext cx="2154723" cy="259201"/>
          </a:xfrm>
          <a:prstGeom prst="curved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7455197"/>
      </p:ext>
    </p:extLst>
  </p:cSld>
  <p:clrMapOvr>
    <a:masterClrMapping/>
  </p:clrMapOvr>
  <mc:AlternateContent xmlns:mc="http://schemas.openxmlformats.org/markup-compatibility/2006" xmlns:p14="http://schemas.microsoft.com/office/powerpoint/2010/main">
    <mc:Choice Requires="p14">
      <p:transition spd="slow" p14:dur="2000" advTm="146523"/>
    </mc:Choice>
    <mc:Fallback xmlns="">
      <p:transition spd="slow" advTm="14652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6075" y="5664160"/>
            <a:ext cx="8101522" cy="1150707"/>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From Concept To Game</a:t>
            </a:r>
            <a:endParaRPr lang="en-US" dirty="0"/>
          </a:p>
        </p:txBody>
      </p:sp>
      <p:pic>
        <p:nvPicPr>
          <p:cNvPr id="7" name="Content Placeholder 6"/>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348650" y="1961054"/>
            <a:ext cx="6841983" cy="3848615"/>
          </a:xfrm>
          <a:effectLst>
            <a:softEdge rad="127000"/>
          </a:effectLst>
        </p:spPr>
      </p:pic>
      <p:pic>
        <p:nvPicPr>
          <p:cNvPr id="6" name="Content Placeholder 4"/>
          <p:cNvPicPr>
            <a:picLocks noGrp="1" noChangeAspect="1"/>
          </p:cNvPicPr>
          <p:nvPr>
            <p:ph sz="half" idx="1"/>
          </p:nvPr>
        </p:nvPicPr>
        <p:blipFill rotWithShape="1">
          <a:blip r:embed="rId5" cstate="email">
            <a:extLst>
              <a:ext uri="{28A0092B-C50C-407E-A947-70E740481C1C}">
                <a14:useLocalDpi xmlns:a14="http://schemas.microsoft.com/office/drawing/2010/main"/>
              </a:ext>
            </a:extLst>
          </a:blip>
          <a:srcRect l="2332" t="6837" b="7978"/>
          <a:stretch/>
        </p:blipFill>
        <p:spPr>
          <a:xfrm>
            <a:off x="0" y="1961054"/>
            <a:ext cx="5420053" cy="3848615"/>
          </a:xfrm>
          <a:effectLst>
            <a:softEdge rad="127000"/>
          </a:effectLst>
        </p:spPr>
      </p:pic>
      <p:sp>
        <p:nvSpPr>
          <p:cNvPr id="9" name="Slide Number Placeholder 8"/>
          <p:cNvSpPr>
            <a:spLocks noGrp="1"/>
          </p:cNvSpPr>
          <p:nvPr>
            <p:ph type="sldNum" sz="quarter" idx="12"/>
          </p:nvPr>
        </p:nvSpPr>
        <p:spPr/>
        <p:txBody>
          <a:bodyPr/>
          <a:lstStyle/>
          <a:p>
            <a:fld id="{5962697A-6C97-4252-9758-8503965A36F3}" type="slidenum">
              <a:rPr lang="en-US" smtClean="0"/>
              <a:t>32</a:t>
            </a:fld>
            <a:endParaRPr lang="en-US"/>
          </a:p>
        </p:txBody>
      </p:sp>
    </p:spTree>
    <p:extLst>
      <p:ext uri="{BB962C8B-B14F-4D97-AF65-F5344CB8AC3E}">
        <p14:creationId xmlns:p14="http://schemas.microsoft.com/office/powerpoint/2010/main" val="2623974577"/>
      </p:ext>
    </p:extLst>
  </p:cSld>
  <p:clrMapOvr>
    <a:masterClrMapping/>
  </p:clrMapOvr>
  <mc:AlternateContent xmlns:mc="http://schemas.openxmlformats.org/markup-compatibility/2006" xmlns:p14="http://schemas.microsoft.com/office/powerpoint/2010/main">
    <mc:Choice Requires="p14">
      <p:transition spd="slow" p14:dur="2000" advTm="56226"/>
    </mc:Choice>
    <mc:Fallback xmlns="">
      <p:transition spd="slow" advTm="5622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011275" y="1639846"/>
            <a:ext cx="6369529" cy="4171367"/>
          </a:xfrm>
        </p:spPr>
      </p:pic>
      <p:sp>
        <p:nvSpPr>
          <p:cNvPr id="5" name="Slide Number Placeholder 4"/>
          <p:cNvSpPr>
            <a:spLocks noGrp="1"/>
          </p:cNvSpPr>
          <p:nvPr>
            <p:ph type="sldNum" sz="quarter" idx="12"/>
          </p:nvPr>
        </p:nvSpPr>
        <p:spPr/>
        <p:txBody>
          <a:bodyPr/>
          <a:lstStyle/>
          <a:p>
            <a:fld id="{90FA2C39-75B4-483F-8ABC-29E7B13EDCFF}" type="slidenum">
              <a:rPr lang="en-US" smtClean="0"/>
              <a:t>33</a:t>
            </a:fld>
            <a:endParaRPr lang="en-US"/>
          </a:p>
        </p:txBody>
      </p:sp>
      <p:grpSp>
        <p:nvGrpSpPr>
          <p:cNvPr id="7" name="Group 6"/>
          <p:cNvGrpSpPr/>
          <p:nvPr/>
        </p:nvGrpSpPr>
        <p:grpSpPr>
          <a:xfrm>
            <a:off x="507854" y="3074708"/>
            <a:ext cx="3320616" cy="571370"/>
            <a:chOff x="507854" y="3074708"/>
            <a:chExt cx="3320616" cy="571370"/>
          </a:xfrm>
        </p:grpSpPr>
        <p:sp>
          <p:nvSpPr>
            <p:cNvPr id="31" name="Rectangle 30"/>
            <p:cNvSpPr/>
            <p:nvPr/>
          </p:nvSpPr>
          <p:spPr>
            <a:xfrm>
              <a:off x="627544" y="3172871"/>
              <a:ext cx="2859180" cy="36576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6" name="Group 25"/>
            <p:cNvGrpSpPr/>
            <p:nvPr/>
          </p:nvGrpSpPr>
          <p:grpSpPr>
            <a:xfrm>
              <a:off x="507854" y="3074708"/>
              <a:ext cx="3320616" cy="571370"/>
              <a:chOff x="286183" y="2289618"/>
              <a:chExt cx="3320616" cy="571370"/>
            </a:xfrm>
          </p:grpSpPr>
          <p:pic>
            <p:nvPicPr>
              <p:cNvPr id="19" name="Picture 1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6183" y="2291903"/>
                <a:ext cx="1182399" cy="569085"/>
              </a:xfrm>
              <a:prstGeom prst="rect">
                <a:avLst/>
              </a:prstGeom>
            </p:spPr>
          </p:pic>
          <p:pic>
            <p:nvPicPr>
              <p:cNvPr id="23" name="Picture 22"/>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435926" y="2291903"/>
                <a:ext cx="170873" cy="569085"/>
              </a:xfrm>
              <a:prstGeom prst="rect">
                <a:avLst/>
              </a:prstGeom>
            </p:spPr>
          </p:pic>
          <p:pic>
            <p:nvPicPr>
              <p:cNvPr id="24" name="Picture 2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76217" y="2289618"/>
                <a:ext cx="2059709" cy="571370"/>
              </a:xfrm>
              <a:prstGeom prst="rect">
                <a:avLst/>
              </a:prstGeom>
            </p:spPr>
          </p:pic>
          <p:sp>
            <p:nvSpPr>
              <p:cNvPr id="20" name="TextBox 19"/>
              <p:cNvSpPr txBox="1"/>
              <p:nvPr/>
            </p:nvSpPr>
            <p:spPr>
              <a:xfrm>
                <a:off x="1277265" y="2372165"/>
                <a:ext cx="2316660" cy="400110"/>
              </a:xfrm>
              <a:prstGeom prst="rect">
                <a:avLst/>
              </a:prstGeom>
              <a:noFill/>
            </p:spPr>
            <p:txBody>
              <a:bodyPr wrap="none" rtlCol="0">
                <a:spAutoFit/>
              </a:bodyPr>
              <a:lstStyle/>
              <a:p>
                <a:r>
                  <a:rPr lang="en-US" sz="2000" b="1" dirty="0" err="1" smtClean="0">
                    <a:solidFill>
                      <a:schemeClr val="bg1"/>
                    </a:solidFill>
                  </a:rPr>
                  <a:t>KatsuEntertainment</a:t>
                </a:r>
                <a:endParaRPr lang="en-US" sz="2000" b="1" dirty="0">
                  <a:solidFill>
                    <a:schemeClr val="bg1"/>
                  </a:solidFill>
                </a:endParaRPr>
              </a:p>
            </p:txBody>
          </p:sp>
        </p:grpSp>
      </p:grpSp>
      <p:grpSp>
        <p:nvGrpSpPr>
          <p:cNvPr id="25" name="Group 24"/>
          <p:cNvGrpSpPr/>
          <p:nvPr/>
        </p:nvGrpSpPr>
        <p:grpSpPr>
          <a:xfrm>
            <a:off x="526326" y="3701788"/>
            <a:ext cx="3261047" cy="506276"/>
            <a:chOff x="286183" y="2953642"/>
            <a:chExt cx="3261047" cy="506276"/>
          </a:xfrm>
        </p:grpSpPr>
        <p:sp>
          <p:nvSpPr>
            <p:cNvPr id="21" name="Rounded Rectangle 20"/>
            <p:cNvSpPr/>
            <p:nvPr/>
          </p:nvSpPr>
          <p:spPr>
            <a:xfrm>
              <a:off x="286183" y="2953642"/>
              <a:ext cx="3261047" cy="506276"/>
            </a:xfrm>
            <a:prstGeom prst="roundRect">
              <a:avLst/>
            </a:prstGeom>
            <a:gradFill>
              <a:gsLst>
                <a:gs pos="0">
                  <a:srgbClr val="5683A8"/>
                </a:gs>
                <a:gs pos="100000">
                  <a:srgbClr val="37628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Instagram Profile Badges"/>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34824" y="2971561"/>
              <a:ext cx="441036" cy="4514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00693" y="3007254"/>
              <a:ext cx="2629759" cy="369332"/>
            </a:xfrm>
            <a:prstGeom prst="rect">
              <a:avLst/>
            </a:prstGeom>
            <a:noFill/>
            <a:effectLst>
              <a:outerShdw blurRad="50800" dist="38100" dir="2700000" algn="tl" rotWithShape="0">
                <a:prstClr val="black">
                  <a:alpha val="20000"/>
                </a:prstClr>
              </a:outerShdw>
            </a:effectLst>
          </p:spPr>
          <p:txBody>
            <a:bodyPr wrap="none" rtlCol="0">
              <a:spAutoFit/>
            </a:bodyPr>
            <a:lstStyle/>
            <a:p>
              <a:r>
                <a:rPr lang="en-US" b="1" dirty="0" smtClean="0">
                  <a:solidFill>
                    <a:schemeClr val="bg1"/>
                  </a:solidFill>
                </a:rPr>
                <a:t>View </a:t>
              </a:r>
              <a:r>
                <a:rPr lang="en-US" b="1" dirty="0" err="1" smtClean="0">
                  <a:solidFill>
                    <a:schemeClr val="bg1"/>
                  </a:solidFill>
                </a:rPr>
                <a:t>KatsuEntertainment</a:t>
              </a:r>
              <a:endParaRPr lang="en-US" b="1" dirty="0">
                <a:solidFill>
                  <a:schemeClr val="bg1"/>
                </a:solidFill>
              </a:endParaRPr>
            </a:p>
          </p:txBody>
        </p:sp>
      </p:grpSp>
      <p:grpSp>
        <p:nvGrpSpPr>
          <p:cNvPr id="30" name="Group 29"/>
          <p:cNvGrpSpPr/>
          <p:nvPr/>
        </p:nvGrpSpPr>
        <p:grpSpPr>
          <a:xfrm>
            <a:off x="526791" y="4327472"/>
            <a:ext cx="3288667" cy="506276"/>
            <a:chOff x="526791" y="4327472"/>
            <a:chExt cx="3288667" cy="506276"/>
          </a:xfrm>
        </p:grpSpPr>
        <p:grpSp>
          <p:nvGrpSpPr>
            <p:cNvPr id="33" name="Group 32"/>
            <p:cNvGrpSpPr/>
            <p:nvPr/>
          </p:nvGrpSpPr>
          <p:grpSpPr>
            <a:xfrm>
              <a:off x="526791" y="4327472"/>
              <a:ext cx="3288667" cy="506276"/>
              <a:chOff x="286183" y="2953642"/>
              <a:chExt cx="3288667" cy="506276"/>
            </a:xfrm>
          </p:grpSpPr>
          <p:sp>
            <p:nvSpPr>
              <p:cNvPr id="34" name="Rounded Rectangle 33"/>
              <p:cNvSpPr/>
              <p:nvPr/>
            </p:nvSpPr>
            <p:spPr>
              <a:xfrm>
                <a:off x="286183" y="2953642"/>
                <a:ext cx="3261047" cy="506276"/>
              </a:xfrm>
              <a:prstGeom prst="roundRect">
                <a:avLst/>
              </a:prstGeom>
              <a:gradFill>
                <a:gsLst>
                  <a:gs pos="0">
                    <a:srgbClr val="5683A8"/>
                  </a:gs>
                  <a:gs pos="100000">
                    <a:srgbClr val="37628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00693" y="3007254"/>
                <a:ext cx="2774157" cy="369332"/>
              </a:xfrm>
              <a:prstGeom prst="rect">
                <a:avLst/>
              </a:prstGeom>
              <a:noFill/>
              <a:effectLst>
                <a:outerShdw blurRad="50800" dist="38100" dir="2700000" algn="tl" rotWithShape="0">
                  <a:prstClr val="black">
                    <a:alpha val="20000"/>
                  </a:prstClr>
                </a:outerShdw>
              </a:effectLst>
            </p:spPr>
            <p:txBody>
              <a:bodyPr wrap="none" rtlCol="0">
                <a:spAutoFit/>
              </a:bodyPr>
              <a:lstStyle/>
              <a:p>
                <a:r>
                  <a:rPr lang="en-US" b="1" dirty="0" smtClean="0">
                    <a:solidFill>
                      <a:schemeClr val="bg1"/>
                    </a:solidFill>
                  </a:rPr>
                  <a:t>Sign up at katsugames.com</a:t>
                </a:r>
                <a:endParaRPr lang="en-US" b="1" dirty="0">
                  <a:solidFill>
                    <a:schemeClr val="bg1"/>
                  </a:solidFill>
                </a:endParaRPr>
              </a:p>
            </p:txBody>
          </p:sp>
        </p:grpSp>
        <p:sp>
          <p:nvSpPr>
            <p:cNvPr id="28" name="Rectangle 27"/>
            <p:cNvSpPr/>
            <p:nvPr/>
          </p:nvSpPr>
          <p:spPr>
            <a:xfrm>
              <a:off x="637311" y="4451928"/>
              <a:ext cx="341748" cy="23328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flipV="1">
              <a:off x="667791" y="4450080"/>
              <a:ext cx="277089" cy="136762"/>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63140" y="2475345"/>
            <a:ext cx="3425512" cy="601648"/>
            <a:chOff x="463140" y="2475345"/>
            <a:chExt cx="3425512" cy="601648"/>
          </a:xfrm>
        </p:grpSpPr>
        <p:sp>
          <p:nvSpPr>
            <p:cNvPr id="3" name="Rectangle 2"/>
            <p:cNvSpPr/>
            <p:nvPr/>
          </p:nvSpPr>
          <p:spPr>
            <a:xfrm>
              <a:off x="667791" y="2595154"/>
              <a:ext cx="2859180" cy="36576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8" name="Picture 17"/>
            <p:cNvPicPr>
              <a:picLocks noChangeAspect="1"/>
            </p:cNvPicPr>
            <p:nvPr/>
          </p:nvPicPr>
          <p:blipFill rotWithShape="1">
            <a:blip r:embed="rId8">
              <a:clrChange>
                <a:clrFrom>
                  <a:srgbClr val="FFFFFF"/>
                </a:clrFrom>
                <a:clrTo>
                  <a:srgbClr val="FFFFFF">
                    <a:alpha val="0"/>
                  </a:srgbClr>
                </a:clrTo>
              </a:clrChange>
            </a:blip>
            <a:srcRect/>
            <a:stretch/>
          </p:blipFill>
          <p:spPr>
            <a:xfrm>
              <a:off x="463140" y="2475345"/>
              <a:ext cx="3425512" cy="601648"/>
            </a:xfrm>
            <a:prstGeom prst="rect">
              <a:avLst/>
            </a:prstGeom>
          </p:spPr>
        </p:pic>
      </p:grpSp>
    </p:spTree>
    <p:extLst>
      <p:ext uri="{BB962C8B-B14F-4D97-AF65-F5344CB8AC3E}">
        <p14:creationId xmlns:p14="http://schemas.microsoft.com/office/powerpoint/2010/main" val="3578532272"/>
      </p:ext>
    </p:extLst>
  </p:cSld>
  <p:clrMapOvr>
    <a:masterClrMapping/>
  </p:clrMapOvr>
  <mc:AlternateContent xmlns:mc="http://schemas.openxmlformats.org/markup-compatibility/2006" xmlns:p14="http://schemas.microsoft.com/office/powerpoint/2010/main">
    <mc:Choice Requires="p14">
      <p:transition spd="slow" p14:dur="2000" advTm="14548"/>
    </mc:Choice>
    <mc:Fallback xmlns="">
      <p:transition spd="slow" advTm="1454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109192" y="1438416"/>
            <a:ext cx="8101522" cy="3835550"/>
          </a:xfrm>
          <a:prstGeom prst="rect">
            <a:avLst/>
          </a:prstGeom>
          <a:ln>
            <a:noFill/>
          </a:ln>
          <a:effectLst>
            <a:softEdge rad="112500"/>
          </a:effectLst>
        </p:spPr>
      </p:pic>
      <p:pic>
        <p:nvPicPr>
          <p:cNvPr id="8" name="Picture 7"/>
          <p:cNvPicPr>
            <a:picLocks noChangeAspect="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33587" y="1411143"/>
            <a:ext cx="8101522" cy="5446857"/>
          </a:xfrm>
          <a:prstGeom prst="rect">
            <a:avLst/>
          </a:prstGeom>
          <a:ln>
            <a:noFill/>
          </a:ln>
          <a:effectLst>
            <a:softEdge rad="112500"/>
          </a:effectLst>
        </p:spPr>
      </p:pic>
      <p:sp>
        <p:nvSpPr>
          <p:cNvPr id="7" name="Title 6"/>
          <p:cNvSpPr>
            <a:spLocks noGrp="1"/>
          </p:cNvSpPr>
          <p:nvPr>
            <p:ph type="title"/>
          </p:nvPr>
        </p:nvSpPr>
        <p:spPr/>
        <p:txBody>
          <a:bodyPr/>
          <a:lstStyle/>
          <a:p>
            <a:r>
              <a:rPr lang="en-US" dirty="0" smtClean="0"/>
              <a:t>Generated Levels (                 )</a:t>
            </a:r>
            <a:endParaRPr lang="en-US" dirty="0"/>
          </a:p>
        </p:txBody>
      </p:sp>
      <p:pic>
        <p:nvPicPr>
          <p:cNvPr id="6" name="Content Placeholder 4"/>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2401993" y="1625600"/>
            <a:ext cx="7341744" cy="4739986"/>
          </a:xfrm>
          <a:prstGeom prst="rect">
            <a:avLst/>
          </a:prstGeom>
          <a:effectLst>
            <a:softEdge rad="127000"/>
          </a:effectLst>
        </p:spPr>
      </p:pic>
      <p:sp>
        <p:nvSpPr>
          <p:cNvPr id="5" name="Slide Number Placeholder 4"/>
          <p:cNvSpPr>
            <a:spLocks noGrp="1"/>
          </p:cNvSpPr>
          <p:nvPr>
            <p:ph type="sldNum" sz="quarter" idx="12"/>
          </p:nvPr>
        </p:nvSpPr>
        <p:spPr/>
        <p:txBody>
          <a:bodyPr/>
          <a:lstStyle/>
          <a:p>
            <a:fld id="{5962697A-6C97-4252-9758-8503965A36F3}" type="slidenum">
              <a:rPr lang="en-US" smtClean="0"/>
              <a:t>4</a:t>
            </a:fld>
            <a:endParaRPr lang="en-US"/>
          </a:p>
        </p:txBody>
      </p:sp>
      <p:pic>
        <p:nvPicPr>
          <p:cNvPr id="1026" name="Picture 2" descr="Image result for made with unit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1180" y="787737"/>
            <a:ext cx="2122419" cy="48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21082"/>
      </p:ext>
    </p:extLst>
  </p:cSld>
  <p:clrMapOvr>
    <a:masterClrMapping/>
  </p:clrMapOvr>
  <mc:AlternateContent xmlns:mc="http://schemas.openxmlformats.org/markup-compatibility/2006" xmlns:p14="http://schemas.microsoft.com/office/powerpoint/2010/main">
    <mc:Choice Requires="p14">
      <p:transition spd="slow" p14:dur="2000" advTm="45583"/>
    </mc:Choice>
    <mc:Fallback xmlns="">
      <p:transition spd="slow" advTm="4558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Endless Ground</a:t>
            </a:r>
            <a:endParaRPr lang="en-US" dirty="0"/>
          </a:p>
        </p:txBody>
      </p:sp>
      <p:sp>
        <p:nvSpPr>
          <p:cNvPr id="10" name="Content Placeholder 9"/>
          <p:cNvSpPr>
            <a:spLocks noGrp="1"/>
          </p:cNvSpPr>
          <p:nvPr>
            <p:ph sz="half" idx="1"/>
          </p:nvPr>
        </p:nvSpPr>
        <p:spPr/>
        <p:txBody>
          <a:bodyPr/>
          <a:lstStyle/>
          <a:p>
            <a:r>
              <a:rPr lang="en-US" dirty="0" smtClean="0"/>
              <a:t>Block prefab (box)</a:t>
            </a:r>
          </a:p>
          <a:p>
            <a:r>
              <a:rPr lang="en-US" dirty="0" smtClean="0"/>
              <a:t>Object “pool”</a:t>
            </a:r>
          </a:p>
          <a:p>
            <a:pPr lvl="1"/>
            <a:r>
              <a:rPr lang="en-US" dirty="0" smtClean="0"/>
              <a:t>Generated blocks or preset</a:t>
            </a:r>
          </a:p>
          <a:p>
            <a:r>
              <a:rPr lang="en-US" dirty="0" smtClean="0"/>
              <a:t>Recycle blocks to avoid Unity GC</a:t>
            </a:r>
          </a:p>
        </p:txBody>
      </p:sp>
      <p:pic>
        <p:nvPicPr>
          <p:cNvPr id="11" name="Content Placeholder 8"/>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825625"/>
            <a:ext cx="5181600" cy="2204936"/>
          </a:xfrm>
          <a:effectLst>
            <a:softEdge rad="63500"/>
          </a:effectLst>
        </p:spPr>
      </p:pic>
      <p:sp>
        <p:nvSpPr>
          <p:cNvPr id="3" name="Rectangle 2"/>
          <p:cNvSpPr/>
          <p:nvPr/>
        </p:nvSpPr>
        <p:spPr>
          <a:xfrm>
            <a:off x="6172200" y="4713858"/>
            <a:ext cx="1013691" cy="615524"/>
          </a:xfrm>
          <a:prstGeom prst="rect">
            <a:avLst/>
          </a:prstGeom>
          <a:ln>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7185891" y="4713858"/>
            <a:ext cx="1013691" cy="6155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8199582" y="4713858"/>
            <a:ext cx="1013691" cy="6155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9213273" y="4713858"/>
            <a:ext cx="1013691" cy="6155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10226964" y="4713858"/>
            <a:ext cx="1013691" cy="6155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8349676" y="6059055"/>
            <a:ext cx="249382" cy="221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flipV="1">
            <a:off x="6973454" y="4433455"/>
            <a:ext cx="2983345" cy="1579224"/>
          </a:xfrm>
          <a:prstGeom prst="trapezoid">
            <a:avLst>
              <a:gd name="adj" fmla="val 85241"/>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Up Arrow 6"/>
          <p:cNvSpPr/>
          <p:nvPr/>
        </p:nvSpPr>
        <p:spPr>
          <a:xfrm>
            <a:off x="6776027" y="5375758"/>
            <a:ext cx="3860800" cy="443345"/>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62446" y="3884239"/>
            <a:ext cx="4832927" cy="2677656"/>
          </a:xfrm>
          <a:prstGeom prst="rect">
            <a:avLst/>
          </a:prstGeom>
          <a:noFill/>
        </p:spPr>
        <p:txBody>
          <a:bodyPr wrap="square" rtlCol="0">
            <a:spAutoFit/>
          </a:bodyPr>
          <a:lstStyle/>
          <a:p>
            <a:r>
              <a:rPr lang="en-US" sz="1400" dirty="0">
                <a:solidFill>
                  <a:srgbClr val="008000"/>
                </a:solidFill>
                <a:latin typeface="Consolas" panose="020B0609020204030204" pitchFamily="49" charset="0"/>
              </a:rPr>
              <a:t>// </a:t>
            </a:r>
            <a:r>
              <a:rPr lang="en-US" sz="1400" dirty="0" smtClean="0">
                <a:solidFill>
                  <a:srgbClr val="008000"/>
                </a:solidFill>
                <a:latin typeface="Consolas" panose="020B0609020204030204" pitchFamily="49" charset="0"/>
              </a:rPr>
              <a:t>pseudo code</a:t>
            </a:r>
            <a:endParaRPr lang="en-US" sz="1400" dirty="0">
              <a:solidFill>
                <a:srgbClr val="000000"/>
              </a:solidFill>
              <a:latin typeface="Consolas" panose="020B0609020204030204" pitchFamily="49" charset="0"/>
            </a:endParaRPr>
          </a:p>
          <a:p>
            <a:r>
              <a:rPr lang="en-US" sz="1400" dirty="0" err="1" smtClean="0">
                <a:solidFill>
                  <a:srgbClr val="0000FF"/>
                </a:solidFill>
                <a:latin typeface="Consolas" panose="020B0609020204030204" pitchFamily="49" charset="0"/>
              </a:rPr>
              <a:t>int</a:t>
            </a:r>
            <a:r>
              <a:rPr lang="en-US" sz="1400" dirty="0" smtClean="0">
                <a:solidFill>
                  <a:srgbClr val="000000"/>
                </a:solidFill>
                <a:latin typeface="Consolas" panose="020B0609020204030204" pitchFamily="49" charset="0"/>
              </a:rPr>
              <a:t> </a:t>
            </a:r>
            <a:r>
              <a:rPr lang="en-US" sz="1400" dirty="0" err="1" smtClean="0">
                <a:latin typeface="Consolas" panose="020B0609020204030204" pitchFamily="49" charset="0"/>
                <a:cs typeface="Courier New" panose="02070309020205020404" pitchFamily="49" charset="0"/>
              </a:rPr>
              <a:t>numBlocks</a:t>
            </a:r>
            <a:r>
              <a:rPr lang="en-US" sz="1400" dirty="0" smtClean="0">
                <a:latin typeface="Consolas" panose="020B0609020204030204" pitchFamily="49" charset="0"/>
                <a:cs typeface="Courier New" panose="02070309020205020404" pitchFamily="49" charset="0"/>
              </a:rPr>
              <a:t> = </a:t>
            </a:r>
            <a:r>
              <a:rPr lang="en-US" sz="1400" dirty="0" err="1" smtClean="0">
                <a:latin typeface="Consolas" panose="020B0609020204030204" pitchFamily="49" charset="0"/>
                <a:cs typeface="Courier New" panose="02070309020205020404" pitchFamily="49" charset="0"/>
              </a:rPr>
              <a:t>block.Length</a:t>
            </a:r>
            <a:r>
              <a:rPr lang="en-US" sz="1400" dirty="0" smtClean="0">
                <a:latin typeface="Consolas" panose="020B0609020204030204" pitchFamily="49" charset="0"/>
                <a:cs typeface="Courier New" panose="02070309020205020404" pitchFamily="49" charset="0"/>
              </a:rPr>
              <a:t>;</a:t>
            </a:r>
          </a:p>
          <a:p>
            <a:r>
              <a:rPr lang="en-US" sz="1400" dirty="0" smtClean="0">
                <a:solidFill>
                  <a:srgbClr val="0000FF"/>
                </a:solidFill>
                <a:latin typeface="Consolas" panose="020B0609020204030204" pitchFamily="49" charset="0"/>
              </a:rPr>
              <a:t>if</a:t>
            </a:r>
            <a:r>
              <a:rPr lang="en-US" sz="1400" dirty="0" smtClean="0">
                <a:solidFill>
                  <a:schemeClr val="accent5"/>
                </a:solidFill>
                <a:latin typeface="Consolas" panose="020B0609020204030204" pitchFamily="49" charset="0"/>
                <a:cs typeface="Courier New" panose="02070309020205020404" pitchFamily="49" charset="0"/>
              </a:rPr>
              <a:t> </a:t>
            </a:r>
            <a:r>
              <a:rPr lang="en-US" sz="1400" dirty="0" smtClean="0">
                <a:latin typeface="Consolas" panose="020B0609020204030204" pitchFamily="49" charset="0"/>
                <a:cs typeface="Courier New" panose="02070309020205020404" pitchFamily="49" charset="0"/>
              </a:rPr>
              <a:t>(camera &gt; </a:t>
            </a:r>
            <a:r>
              <a:rPr lang="en-US" sz="1400" dirty="0" err="1" smtClean="0">
                <a:latin typeface="Consolas" panose="020B0609020204030204" pitchFamily="49" charset="0"/>
                <a:cs typeface="Courier New" panose="02070309020205020404" pitchFamily="49" charset="0"/>
              </a:rPr>
              <a:t>nextBlockX</a:t>
            </a:r>
            <a:r>
              <a:rPr lang="en-US" sz="1400" dirty="0" smtClean="0">
                <a:latin typeface="Consolas" panose="020B0609020204030204" pitchFamily="49" charset="0"/>
                <a:cs typeface="Courier New" panose="02070309020205020404" pitchFamily="49" charset="0"/>
              </a:rPr>
              <a:t>)</a:t>
            </a:r>
          </a:p>
          <a:p>
            <a:r>
              <a:rPr lang="en-US" sz="1400" dirty="0" smtClean="0">
                <a:latin typeface="Consolas" panose="020B0609020204030204" pitchFamily="49" charset="0"/>
                <a:cs typeface="Courier New" panose="02070309020205020404" pitchFamily="49" charset="0"/>
              </a:rPr>
              <a:t>{</a:t>
            </a:r>
          </a:p>
          <a:p>
            <a:r>
              <a:rPr lang="en-US" sz="1400" dirty="0" smtClean="0">
                <a:latin typeface="Consolas" panose="020B0609020204030204" pitchFamily="49" charset="0"/>
                <a:cs typeface="Courier New" panose="02070309020205020404" pitchFamily="49" charset="0"/>
              </a:rPr>
              <a:t>    block[first].x += </a:t>
            </a:r>
            <a:r>
              <a:rPr lang="en-US" sz="1400" dirty="0" err="1" smtClean="0">
                <a:latin typeface="Consolas" panose="020B0609020204030204" pitchFamily="49" charset="0"/>
                <a:cs typeface="Courier New" panose="02070309020205020404" pitchFamily="49" charset="0"/>
              </a:rPr>
              <a:t>numBlocks</a:t>
            </a:r>
            <a:r>
              <a:rPr lang="en-US" sz="1400" dirty="0" smtClean="0">
                <a:latin typeface="Consolas" panose="020B0609020204030204" pitchFamily="49" charset="0"/>
                <a:cs typeface="Courier New" panose="02070309020205020404" pitchFamily="49" charset="0"/>
              </a:rPr>
              <a:t> * </a:t>
            </a:r>
            <a:r>
              <a:rPr lang="en-US" sz="1400" dirty="0" err="1" smtClean="0">
                <a:latin typeface="Consolas" panose="020B0609020204030204" pitchFamily="49" charset="0"/>
                <a:cs typeface="Courier New" panose="02070309020205020404" pitchFamily="49" charset="0"/>
              </a:rPr>
              <a:t>blockWidth</a:t>
            </a:r>
            <a:r>
              <a:rPr lang="en-US" sz="1400" dirty="0" smtClean="0">
                <a:latin typeface="Consolas" panose="020B0609020204030204" pitchFamily="49" charset="0"/>
                <a:cs typeface="Courier New" panose="02070309020205020404" pitchFamily="49" charset="0"/>
              </a:rPr>
              <a:t>;</a:t>
            </a:r>
          </a:p>
          <a:p>
            <a:r>
              <a:rPr lang="en-US" sz="1400" dirty="0">
                <a:latin typeface="Consolas" panose="020B0609020204030204" pitchFamily="49" charset="0"/>
                <a:cs typeface="Courier New" panose="02070309020205020404" pitchFamily="49" charset="0"/>
              </a:rPr>
              <a:t> </a:t>
            </a:r>
            <a:r>
              <a:rPr lang="en-US" sz="1400" dirty="0" smtClean="0">
                <a:latin typeface="Consolas" panose="020B0609020204030204" pitchFamily="49" charset="0"/>
                <a:cs typeface="Courier New" panose="02070309020205020404" pitchFamily="49" charset="0"/>
              </a:rPr>
              <a:t>   first++;</a:t>
            </a:r>
          </a:p>
          <a:p>
            <a:r>
              <a:rPr lang="en-US" sz="1400" dirty="0">
                <a:latin typeface="Consolas" panose="020B0609020204030204" pitchFamily="49" charset="0"/>
                <a:cs typeface="Courier New" panose="02070309020205020404" pitchFamily="49" charset="0"/>
              </a:rPr>
              <a:t> </a:t>
            </a:r>
            <a:r>
              <a:rPr lang="en-US" sz="1400" dirty="0" smtClean="0">
                <a:latin typeface="Consolas" panose="020B0609020204030204" pitchFamily="49" charset="0"/>
                <a:cs typeface="Courier New" panose="02070309020205020404" pitchFamily="49" charset="0"/>
              </a:rPr>
              <a:t>   </a:t>
            </a:r>
            <a:r>
              <a:rPr lang="en-US" sz="1400" dirty="0" smtClean="0">
                <a:solidFill>
                  <a:srgbClr val="0000FF"/>
                </a:solidFill>
                <a:latin typeface="Consolas" panose="020B0609020204030204" pitchFamily="49" charset="0"/>
              </a:rPr>
              <a:t>if</a:t>
            </a:r>
            <a:r>
              <a:rPr lang="en-US" sz="1400" dirty="0" smtClean="0">
                <a:solidFill>
                  <a:schemeClr val="accent5"/>
                </a:solidFill>
                <a:latin typeface="Consolas" panose="020B0609020204030204" pitchFamily="49" charset="0"/>
                <a:cs typeface="Courier New" panose="02070309020205020404" pitchFamily="49" charset="0"/>
              </a:rPr>
              <a:t> </a:t>
            </a:r>
            <a:r>
              <a:rPr lang="en-US" sz="1400" dirty="0" smtClean="0">
                <a:latin typeface="Consolas" panose="020B0609020204030204" pitchFamily="49" charset="0"/>
                <a:cs typeface="Courier New" panose="02070309020205020404" pitchFamily="49" charset="0"/>
              </a:rPr>
              <a:t>(first &gt;= </a:t>
            </a:r>
            <a:r>
              <a:rPr lang="en-US" sz="1400" dirty="0" err="1" smtClean="0">
                <a:latin typeface="Consolas" panose="020B0609020204030204" pitchFamily="49" charset="0"/>
                <a:cs typeface="Courier New" panose="02070309020205020404" pitchFamily="49" charset="0"/>
              </a:rPr>
              <a:t>numBlocks</a:t>
            </a:r>
            <a:r>
              <a:rPr lang="en-US" sz="1400" dirty="0" smtClean="0">
                <a:latin typeface="Consolas" panose="020B0609020204030204" pitchFamily="49" charset="0"/>
                <a:cs typeface="Courier New" panose="02070309020205020404" pitchFamily="49" charset="0"/>
              </a:rPr>
              <a:t>)</a:t>
            </a:r>
          </a:p>
          <a:p>
            <a:r>
              <a:rPr lang="en-US" sz="1400" dirty="0" smtClean="0">
                <a:latin typeface="Consolas" panose="020B0609020204030204" pitchFamily="49" charset="0"/>
                <a:cs typeface="Courier New" panose="02070309020205020404" pitchFamily="49" charset="0"/>
              </a:rPr>
              <a:t>    {</a:t>
            </a:r>
          </a:p>
          <a:p>
            <a:r>
              <a:rPr lang="en-US" sz="1400" dirty="0" smtClean="0">
                <a:latin typeface="Consolas" panose="020B0609020204030204" pitchFamily="49" charset="0"/>
                <a:cs typeface="Courier New" panose="02070309020205020404" pitchFamily="49" charset="0"/>
              </a:rPr>
              <a:t>        first = 0;</a:t>
            </a:r>
          </a:p>
          <a:p>
            <a:r>
              <a:rPr lang="en-US" sz="1400" dirty="0" smtClean="0">
                <a:latin typeface="Consolas" panose="020B0609020204030204" pitchFamily="49" charset="0"/>
                <a:cs typeface="Courier New" panose="02070309020205020404" pitchFamily="49" charset="0"/>
              </a:rPr>
              <a:t>        </a:t>
            </a:r>
            <a:r>
              <a:rPr lang="en-US" sz="1400" dirty="0" err="1" smtClean="0">
                <a:latin typeface="Consolas" panose="020B0609020204030204" pitchFamily="49" charset="0"/>
                <a:cs typeface="Courier New" panose="02070309020205020404" pitchFamily="49" charset="0"/>
              </a:rPr>
              <a:t>nextBlockX</a:t>
            </a:r>
            <a:r>
              <a:rPr lang="en-US" sz="1400" dirty="0" smtClean="0">
                <a:latin typeface="Consolas" panose="020B0609020204030204" pitchFamily="49" charset="0"/>
                <a:cs typeface="Courier New" panose="02070309020205020404" pitchFamily="49" charset="0"/>
              </a:rPr>
              <a:t> += </a:t>
            </a:r>
            <a:r>
              <a:rPr lang="en-US" sz="1400" dirty="0" err="1" smtClean="0">
                <a:latin typeface="Consolas" panose="020B0609020204030204" pitchFamily="49" charset="0"/>
                <a:cs typeface="Courier New" panose="02070309020205020404" pitchFamily="49" charset="0"/>
              </a:rPr>
              <a:t>blockWidth</a:t>
            </a:r>
            <a:r>
              <a:rPr lang="en-US" sz="1400" dirty="0" smtClean="0">
                <a:latin typeface="Consolas" panose="020B0609020204030204" pitchFamily="49" charset="0"/>
                <a:cs typeface="Courier New" panose="02070309020205020404" pitchFamily="49" charset="0"/>
              </a:rPr>
              <a:t>;</a:t>
            </a:r>
          </a:p>
          <a:p>
            <a:r>
              <a:rPr lang="en-US" sz="1400" dirty="0" smtClean="0">
                <a:latin typeface="Consolas" panose="020B0609020204030204" pitchFamily="49" charset="0"/>
                <a:cs typeface="Courier New" panose="02070309020205020404" pitchFamily="49" charset="0"/>
              </a:rPr>
              <a:t>    }</a:t>
            </a:r>
          </a:p>
          <a:p>
            <a:r>
              <a:rPr lang="en-US" sz="1400" dirty="0">
                <a:latin typeface="Consolas" panose="020B0609020204030204" pitchFamily="49" charset="0"/>
                <a:cs typeface="Courier New" panose="02070309020205020404" pitchFamily="49" charset="0"/>
              </a:rPr>
              <a:t>}</a:t>
            </a:r>
          </a:p>
        </p:txBody>
      </p:sp>
      <p:sp>
        <p:nvSpPr>
          <p:cNvPr id="2" name="Rectangle 1"/>
          <p:cNvSpPr/>
          <p:nvPr/>
        </p:nvSpPr>
        <p:spPr>
          <a:xfrm>
            <a:off x="8899962" y="1853454"/>
            <a:ext cx="2375330" cy="369332"/>
          </a:xfrm>
          <a:prstGeom prst="rect">
            <a:avLst/>
          </a:prstGeom>
          <a:solidFill>
            <a:schemeClr val="bg1"/>
          </a:solidFill>
          <a:effectLst>
            <a:softEdge rad="63500"/>
          </a:effectLst>
        </p:spPr>
        <p:txBody>
          <a:bodyPr wrap="none">
            <a:spAutoFit/>
          </a:bodyPr>
          <a:lstStyle/>
          <a:p>
            <a:r>
              <a:rPr lang="en-US" dirty="0"/>
              <a:t>2D gameplay, 3D assets</a:t>
            </a:r>
          </a:p>
        </p:txBody>
      </p:sp>
      <p:sp>
        <p:nvSpPr>
          <p:cNvPr id="18" name="Slide Number Placeholder 17"/>
          <p:cNvSpPr>
            <a:spLocks noGrp="1"/>
          </p:cNvSpPr>
          <p:nvPr>
            <p:ph type="sldNum" sz="quarter" idx="12"/>
          </p:nvPr>
        </p:nvSpPr>
        <p:spPr/>
        <p:txBody>
          <a:bodyPr/>
          <a:lstStyle/>
          <a:p>
            <a:fld id="{5962697A-6C97-4252-9758-8503965A36F3}" type="slidenum">
              <a:rPr lang="en-US" smtClean="0"/>
              <a:t>5</a:t>
            </a:fld>
            <a:endParaRPr lang="en-US"/>
          </a:p>
        </p:txBody>
      </p:sp>
      <p:grpSp>
        <p:nvGrpSpPr>
          <p:cNvPr id="19" name="Group 18"/>
          <p:cNvGrpSpPr/>
          <p:nvPr/>
        </p:nvGrpSpPr>
        <p:grpSpPr>
          <a:xfrm>
            <a:off x="6871855" y="675128"/>
            <a:ext cx="4856068" cy="845666"/>
            <a:chOff x="6871855" y="675128"/>
            <a:chExt cx="4856068" cy="845666"/>
          </a:xfrm>
        </p:grpSpPr>
        <p:sp>
          <p:nvSpPr>
            <p:cNvPr id="15" name="Rectangle 14"/>
            <p:cNvSpPr/>
            <p:nvPr/>
          </p:nvSpPr>
          <p:spPr>
            <a:xfrm>
              <a:off x="9342586" y="1320017"/>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 name="Picture 16"/>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sp>
          <p:nvSpPr>
            <p:cNvPr id="22" name="Rectangle 21"/>
            <p:cNvSpPr/>
            <p:nvPr/>
          </p:nvSpPr>
          <p:spPr>
            <a:xfrm>
              <a:off x="8158968" y="1318464"/>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p:cNvSpPr/>
            <p:nvPr/>
          </p:nvSpPr>
          <p:spPr>
            <a:xfrm>
              <a:off x="6957249" y="1318516"/>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p:cNvSpPr/>
            <p:nvPr/>
          </p:nvSpPr>
          <p:spPr>
            <a:xfrm>
              <a:off x="10539203" y="1320012"/>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292517722"/>
      </p:ext>
    </p:extLst>
  </p:cSld>
  <p:clrMapOvr>
    <a:masterClrMapping/>
  </p:clrMapOvr>
  <mc:AlternateContent xmlns:mc="http://schemas.openxmlformats.org/markup-compatibility/2006" xmlns:p14="http://schemas.microsoft.com/office/powerpoint/2010/main">
    <mc:Choice Requires="p14">
      <p:transition spd="slow" p14:dur="2000" advTm="89083"/>
    </mc:Choice>
    <mc:Fallback xmlns="">
      <p:transition spd="slow" advTm="8908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9097814" y="2913479"/>
            <a:ext cx="1828800" cy="868650"/>
          </a:xfrm>
          <a:prstGeom prst="rect">
            <a:avLst/>
          </a:prstGeom>
          <a:noFill/>
          <a:ln>
            <a:solidFill>
              <a:schemeClr val="accent4"/>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Peaks And Valleys</a:t>
            </a:r>
            <a:endParaRPr lang="en-US" dirty="0"/>
          </a:p>
        </p:txBody>
      </p:sp>
      <p:sp>
        <p:nvSpPr>
          <p:cNvPr id="3" name="Content Placeholder 2"/>
          <p:cNvSpPr>
            <a:spLocks noGrp="1"/>
          </p:cNvSpPr>
          <p:nvPr>
            <p:ph idx="1"/>
          </p:nvPr>
        </p:nvSpPr>
        <p:spPr/>
        <p:txBody>
          <a:bodyPr>
            <a:normAutofit/>
          </a:bodyPr>
          <a:lstStyle/>
          <a:p>
            <a:r>
              <a:rPr lang="en-US" dirty="0" smtClean="0"/>
              <a:t>Elevation </a:t>
            </a:r>
            <a:r>
              <a:rPr lang="en-US" dirty="0"/>
              <a:t>(linear</a:t>
            </a:r>
            <a:r>
              <a:rPr lang="en-US" dirty="0" smtClean="0"/>
              <a:t>) + Amplitude (curve)</a:t>
            </a:r>
          </a:p>
          <a:p>
            <a:endParaRPr lang="en-US" dirty="0" smtClean="0"/>
          </a:p>
          <a:p>
            <a:endParaRPr lang="en-US" dirty="0" smtClean="0"/>
          </a:p>
          <a:p>
            <a:endParaRPr lang="en-US" dirty="0"/>
          </a:p>
          <a:p>
            <a:endParaRPr lang="en-US" dirty="0"/>
          </a:p>
        </p:txBody>
      </p:sp>
      <p:grpSp>
        <p:nvGrpSpPr>
          <p:cNvPr id="98" name="Group 97"/>
          <p:cNvGrpSpPr/>
          <p:nvPr/>
        </p:nvGrpSpPr>
        <p:grpSpPr>
          <a:xfrm>
            <a:off x="1778694" y="2387847"/>
            <a:ext cx="9148623" cy="1394315"/>
            <a:chOff x="1778694" y="2803479"/>
            <a:chExt cx="9148623" cy="1394315"/>
          </a:xfrm>
        </p:grpSpPr>
        <p:sp>
          <p:nvSpPr>
            <p:cNvPr id="5" name="Rectangle 4"/>
            <p:cNvSpPr/>
            <p:nvPr/>
          </p:nvSpPr>
          <p:spPr>
            <a:xfrm>
              <a:off x="1778694" y="3329144"/>
              <a:ext cx="1828800" cy="868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Right Triangle 20"/>
            <p:cNvSpPr/>
            <p:nvPr/>
          </p:nvSpPr>
          <p:spPr>
            <a:xfrm flipH="1">
              <a:off x="4180145" y="2813529"/>
              <a:ext cx="1828800" cy="515616"/>
            </a:xfrm>
            <a:prstGeom prst="rtTriangle">
              <a:avLst/>
            </a:prstGeom>
            <a:ln w="1905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Rectangle 22"/>
            <p:cNvSpPr/>
            <p:nvPr/>
          </p:nvSpPr>
          <p:spPr>
            <a:xfrm>
              <a:off x="4180145" y="3329144"/>
              <a:ext cx="1828800" cy="868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Rectangle 24"/>
            <p:cNvSpPr/>
            <p:nvPr/>
          </p:nvSpPr>
          <p:spPr>
            <a:xfrm>
              <a:off x="6694741" y="3329144"/>
              <a:ext cx="1828800" cy="868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Plus 25"/>
            <p:cNvSpPr/>
            <p:nvPr/>
          </p:nvSpPr>
          <p:spPr>
            <a:xfrm>
              <a:off x="6114463" y="3541796"/>
              <a:ext cx="467133" cy="443346"/>
            </a:xfrm>
            <a:prstGeom prst="mathPl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Freeform 29"/>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2" name="Equal 31"/>
            <p:cNvSpPr/>
            <p:nvPr/>
          </p:nvSpPr>
          <p:spPr>
            <a:xfrm>
              <a:off x="8636686" y="3541796"/>
              <a:ext cx="304110" cy="443346"/>
            </a:xfrm>
            <a:prstGeom prst="mathEqual">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33" name="Right Arrow 32"/>
            <p:cNvSpPr/>
            <p:nvPr/>
          </p:nvSpPr>
          <p:spPr>
            <a:xfrm>
              <a:off x="3740724" y="3648380"/>
              <a:ext cx="360218" cy="2811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9" name="Freeform 38"/>
            <p:cNvSpPr/>
            <p:nvPr/>
          </p:nvSpPr>
          <p:spPr>
            <a:xfrm>
              <a:off x="6687114" y="3329111"/>
              <a:ext cx="1828800" cy="655887"/>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7" h="1200907">
                  <a:moveTo>
                    <a:pt x="0" y="130"/>
                  </a:moveTo>
                  <a:cubicBezTo>
                    <a:pt x="104259" y="-7568"/>
                    <a:pt x="187107" y="326482"/>
                    <a:pt x="221673" y="609730"/>
                  </a:cubicBezTo>
                  <a:cubicBezTo>
                    <a:pt x="256239" y="892978"/>
                    <a:pt x="312381" y="1205475"/>
                    <a:pt x="415637" y="1200857"/>
                  </a:cubicBezTo>
                  <a:cubicBezTo>
                    <a:pt x="518893" y="1196239"/>
                    <a:pt x="582160" y="873651"/>
                    <a:pt x="632971" y="582021"/>
                  </a:cubicBezTo>
                  <a:cubicBezTo>
                    <a:pt x="683782" y="290391"/>
                    <a:pt x="701572" y="10563"/>
                    <a:pt x="824617" y="5261"/>
                  </a:cubicBezTo>
                </a:path>
              </a:pathLst>
            </a:custGeom>
            <a:ln w="1905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5" name="Freeform 44"/>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29" name="Rectangle 128"/>
          <p:cNvSpPr/>
          <p:nvPr/>
        </p:nvSpPr>
        <p:spPr>
          <a:xfrm>
            <a:off x="1052940" y="4001294"/>
            <a:ext cx="9476514" cy="2462213"/>
          </a:xfrm>
          <a:prstGeom prst="rect">
            <a:avLst/>
          </a:prstGeom>
        </p:spPr>
        <p:txBody>
          <a:bodyPr wrap="square">
            <a:spAutoFit/>
          </a:bodyPr>
          <a:lstStyle/>
          <a:p>
            <a:r>
              <a:rPr lang="en-US" sz="1400" dirty="0">
                <a:solidFill>
                  <a:srgbClr val="008000"/>
                </a:solidFill>
                <a:latin typeface="Consolas" panose="020B0609020204030204" pitchFamily="49" charset="0"/>
              </a:rPr>
              <a:t>// Generate the segments for the ribbon</a:t>
            </a:r>
            <a:endParaRPr lang="en-US" sz="1400" dirty="0">
              <a:solidFill>
                <a:srgbClr val="000000"/>
              </a:solidFill>
              <a:latin typeface="Consolas" panose="020B0609020204030204" pitchFamily="49" charset="0"/>
            </a:endParaRPr>
          </a:p>
          <a:p>
            <a:r>
              <a:rPr lang="en-US" sz="1400" dirty="0">
                <a:solidFill>
                  <a:srgbClr val="0000FF"/>
                </a:solidFill>
                <a:latin typeface="Consolas" panose="020B0609020204030204" pitchFamily="49" charset="0"/>
              </a:rPr>
              <a:t>for</a:t>
            </a:r>
            <a:r>
              <a:rPr lang="en-US" sz="1400" dirty="0">
                <a:solidFill>
                  <a:srgbClr val="000000"/>
                </a:solidFill>
                <a:latin typeface="Consolas" panose="020B0609020204030204" pitchFamily="49" charset="0"/>
              </a:rPr>
              <a:t> (</a:t>
            </a:r>
            <a:r>
              <a:rPr lang="en-US" sz="1400" dirty="0" err="1">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i</a:t>
            </a:r>
            <a:r>
              <a:rPr lang="en-US" sz="1400" dirty="0">
                <a:solidFill>
                  <a:srgbClr val="000000"/>
                </a:solidFill>
                <a:latin typeface="Consolas" panose="020B0609020204030204" pitchFamily="49" charset="0"/>
              </a:rPr>
              <a:t>=0; </a:t>
            </a:r>
            <a:r>
              <a:rPr lang="en-US" sz="1400" dirty="0" err="1">
                <a:solidFill>
                  <a:srgbClr val="000000"/>
                </a:solidFill>
                <a:latin typeface="Consolas" panose="020B0609020204030204" pitchFamily="49" charset="0"/>
              </a:rPr>
              <a:t>i</a:t>
            </a:r>
            <a:r>
              <a:rPr lang="en-US" sz="1400" dirty="0">
                <a:solidFill>
                  <a:srgbClr val="000000"/>
                </a:solidFill>
                <a:latin typeface="Consolas" panose="020B0609020204030204" pitchFamily="49" charset="0"/>
              </a:rPr>
              <a:t>&lt;=</a:t>
            </a:r>
            <a:r>
              <a:rPr lang="en-US" sz="1400" dirty="0" err="1">
                <a:solidFill>
                  <a:srgbClr val="000000"/>
                </a:solidFill>
                <a:latin typeface="Consolas" panose="020B0609020204030204" pitchFamily="49" charset="0"/>
              </a:rPr>
              <a:t>NumberOfSegments</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i</a:t>
            </a:r>
            <a:r>
              <a:rPr lang="en-US" sz="1400" dirty="0">
                <a:solidFill>
                  <a:srgbClr val="000000"/>
                </a:solidFill>
                <a:latin typeface="Consolas" panose="020B0609020204030204" pitchFamily="49" charset="0"/>
              </a:rPr>
              <a:t>++) </a:t>
            </a:r>
            <a:r>
              <a:rPr lang="en-US" sz="1400" dirty="0">
                <a:solidFill>
                  <a:srgbClr val="008000"/>
                </a:solidFill>
                <a:latin typeface="Consolas" panose="020B0609020204030204" pitchFamily="49" charset="0"/>
              </a:rPr>
              <a:t>// N segments = N+1 edges</a:t>
            </a:r>
            <a:endParaRPr lang="en-US" sz="1400" dirty="0">
              <a:solidFill>
                <a:srgbClr val="000000"/>
              </a:solidFill>
              <a:latin typeface="Consolas" panose="020B0609020204030204" pitchFamily="49" charset="0"/>
            </a:endParaRPr>
          </a:p>
          <a:p>
            <a:r>
              <a:rPr lang="en-US" sz="1400" dirty="0" smtClean="0">
                <a:solidFill>
                  <a:srgbClr val="000000"/>
                </a:solidFill>
                <a:latin typeface="Consolas" panose="020B0609020204030204" pitchFamily="49" charset="0"/>
              </a:rPr>
              <a:t>{</a:t>
            </a:r>
            <a:endParaRPr lang="en-US" sz="1400" dirty="0">
              <a:solidFill>
                <a:srgbClr val="000000"/>
              </a:solidFill>
              <a:latin typeface="Consolas" panose="020B0609020204030204" pitchFamily="49" charset="0"/>
            </a:endParaRPr>
          </a:p>
          <a:p>
            <a:r>
              <a:rPr lang="en-US" sz="1400" dirty="0" smtClean="0">
                <a:solidFill>
                  <a:srgbClr val="0000FF"/>
                </a:solidFill>
                <a:latin typeface="Consolas" panose="020B0609020204030204" pitchFamily="49" charset="0"/>
              </a:rPr>
              <a:t>    float</a:t>
            </a:r>
            <a:r>
              <a:rPr lang="en-US" sz="1400" dirty="0" smtClean="0">
                <a:solidFill>
                  <a:srgbClr val="000000"/>
                </a:solidFill>
                <a:latin typeface="Consolas" panose="020B0609020204030204" pitchFamily="49" charset="0"/>
              </a:rPr>
              <a:t> </a:t>
            </a:r>
            <a:r>
              <a:rPr lang="en-US" sz="1400" dirty="0">
                <a:solidFill>
                  <a:srgbClr val="000000"/>
                </a:solidFill>
                <a:latin typeface="Consolas" panose="020B0609020204030204" pitchFamily="49" charset="0"/>
              </a:rPr>
              <a:t>percent = (</a:t>
            </a:r>
            <a:r>
              <a:rPr lang="en-US" sz="1400" dirty="0">
                <a:solidFill>
                  <a:srgbClr val="0000FF"/>
                </a:solidFill>
                <a:latin typeface="Consolas" panose="020B0609020204030204" pitchFamily="49" charset="0"/>
              </a:rPr>
              <a:t>float</a:t>
            </a:r>
            <a:r>
              <a:rPr lang="en-US" sz="1400" dirty="0">
                <a:solidFill>
                  <a:srgbClr val="000000"/>
                </a:solidFill>
                <a:latin typeface="Consolas" panose="020B0609020204030204" pitchFamily="49" charset="0"/>
              </a:rPr>
              <a:t>)</a:t>
            </a:r>
            <a:r>
              <a:rPr lang="en-US" sz="1400" dirty="0" err="1">
                <a:solidFill>
                  <a:srgbClr val="000000"/>
                </a:solidFill>
                <a:latin typeface="Consolas" panose="020B0609020204030204" pitchFamily="49" charset="0"/>
              </a:rPr>
              <a:t>i</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float</a:t>
            </a:r>
            <a:r>
              <a:rPr lang="en-US" sz="1400" dirty="0">
                <a:solidFill>
                  <a:srgbClr val="000000"/>
                </a:solidFill>
                <a:latin typeface="Consolas" panose="020B0609020204030204" pitchFamily="49" charset="0"/>
              </a:rPr>
              <a:t>)</a:t>
            </a:r>
            <a:r>
              <a:rPr lang="en-US" sz="1400" dirty="0" err="1">
                <a:solidFill>
                  <a:srgbClr val="000000"/>
                </a:solidFill>
                <a:latin typeface="Consolas" panose="020B0609020204030204" pitchFamily="49" charset="0"/>
              </a:rPr>
              <a:t>NumberOfSegments</a:t>
            </a:r>
            <a:r>
              <a:rPr lang="en-US" sz="1400" dirty="0" smtClean="0">
                <a:solidFill>
                  <a:srgbClr val="000000"/>
                </a:solidFill>
                <a:latin typeface="Consolas" panose="020B0609020204030204" pitchFamily="49" charset="0"/>
              </a:rPr>
              <a:t>; </a:t>
            </a:r>
            <a:r>
              <a:rPr lang="en-US" sz="1400" dirty="0">
                <a:solidFill>
                  <a:srgbClr val="008000"/>
                </a:solidFill>
                <a:latin typeface="Consolas" panose="020B0609020204030204" pitchFamily="49" charset="0"/>
              </a:rPr>
              <a:t>// </a:t>
            </a:r>
            <a:r>
              <a:rPr lang="en-US" sz="1400" dirty="0" smtClean="0">
                <a:solidFill>
                  <a:srgbClr val="008000"/>
                </a:solidFill>
                <a:latin typeface="Consolas" panose="020B0609020204030204" pitchFamily="49" charset="0"/>
              </a:rPr>
              <a:t>how </a:t>
            </a:r>
            <a:r>
              <a:rPr lang="en-US" sz="1400" dirty="0">
                <a:solidFill>
                  <a:srgbClr val="008000"/>
                </a:solidFill>
                <a:latin typeface="Consolas" panose="020B0609020204030204" pitchFamily="49" charset="0"/>
              </a:rPr>
              <a:t>far along </a:t>
            </a:r>
            <a:r>
              <a:rPr lang="en-US" sz="1400" dirty="0" smtClean="0">
                <a:solidFill>
                  <a:srgbClr val="008000"/>
                </a:solidFill>
                <a:latin typeface="Consolas" panose="020B0609020204030204" pitchFamily="49" charset="0"/>
              </a:rPr>
              <a:t>are we (0.0-1.0</a:t>
            </a:r>
            <a:r>
              <a:rPr lang="en-US" sz="1400" dirty="0">
                <a:solidFill>
                  <a:srgbClr val="008000"/>
                </a:solidFill>
                <a:latin typeface="Consolas" panose="020B0609020204030204" pitchFamily="49" charset="0"/>
              </a:rPr>
              <a:t>)</a:t>
            </a:r>
            <a:endParaRPr lang="en-US" sz="1400" dirty="0">
              <a:solidFill>
                <a:srgbClr val="000000"/>
              </a:solidFill>
              <a:latin typeface="Consolas" panose="020B0609020204030204" pitchFamily="49" charset="0"/>
            </a:endParaRPr>
          </a:p>
          <a:p>
            <a:r>
              <a:rPr lang="en-US" sz="1400" dirty="0" smtClean="0">
                <a:solidFill>
                  <a:srgbClr val="000000"/>
                </a:solidFill>
                <a:latin typeface="Consolas" panose="020B0609020204030204" pitchFamily="49" charset="0"/>
              </a:rPr>
              <a:t>    x </a:t>
            </a:r>
            <a:r>
              <a:rPr lang="en-US" sz="1400" dirty="0">
                <a:solidFill>
                  <a:srgbClr val="000000"/>
                </a:solidFill>
                <a:latin typeface="Consolas" panose="020B0609020204030204" pitchFamily="49" charset="0"/>
              </a:rPr>
              <a:t>= Width * percent</a:t>
            </a:r>
            <a:r>
              <a:rPr lang="en-US" sz="1400" dirty="0" smtClean="0">
                <a:solidFill>
                  <a:srgbClr val="000000"/>
                </a:solidFill>
                <a:latin typeface="Consolas" panose="020B0609020204030204" pitchFamily="49" charset="0"/>
              </a:rPr>
              <a:t>; </a:t>
            </a:r>
            <a:r>
              <a:rPr lang="en-US" sz="1400" dirty="0">
                <a:solidFill>
                  <a:srgbClr val="008000"/>
                </a:solidFill>
                <a:latin typeface="Consolas" panose="020B0609020204030204" pitchFamily="49" charset="0"/>
              </a:rPr>
              <a:t>// calculate the x coordinate</a:t>
            </a:r>
            <a:endParaRPr lang="en-US" sz="1400" dirty="0"/>
          </a:p>
          <a:p>
            <a:r>
              <a:rPr lang="en-US" sz="1400" dirty="0" smtClean="0">
                <a:solidFill>
                  <a:srgbClr val="008000"/>
                </a:solidFill>
                <a:latin typeface="Consolas" panose="020B0609020204030204" pitchFamily="49" charset="0"/>
              </a:rPr>
              <a:t>    // </a:t>
            </a:r>
            <a:r>
              <a:rPr lang="en-US" sz="1400" dirty="0">
                <a:solidFill>
                  <a:srgbClr val="008000"/>
                </a:solidFill>
                <a:latin typeface="Consolas" panose="020B0609020204030204" pitchFamily="49" charset="0"/>
              </a:rPr>
              <a:t>calculate the curve along the cos </a:t>
            </a:r>
            <a:r>
              <a:rPr lang="en-US" sz="1400" dirty="0" smtClean="0">
                <a:solidFill>
                  <a:srgbClr val="008000"/>
                </a:solidFill>
                <a:latin typeface="Consolas" panose="020B0609020204030204" pitchFamily="49" charset="0"/>
              </a:rPr>
              <a:t>wave</a:t>
            </a:r>
          </a:p>
          <a:p>
            <a:r>
              <a:rPr lang="en-US" sz="1400" dirty="0" smtClean="0">
                <a:solidFill>
                  <a:srgbClr val="008000"/>
                </a:solidFill>
                <a:latin typeface="Consolas" panose="020B0609020204030204" pitchFamily="49" charset="0"/>
              </a:rPr>
              <a:t>    // </a:t>
            </a:r>
            <a:r>
              <a:rPr lang="en-US" sz="1400" dirty="0">
                <a:solidFill>
                  <a:srgbClr val="008000"/>
                </a:solidFill>
                <a:latin typeface="Consolas" panose="020B0609020204030204" pitchFamily="49" charset="0"/>
              </a:rPr>
              <a:t>(cos, not sin, so we start at the top of the wave instead of </a:t>
            </a:r>
            <a:r>
              <a:rPr lang="en-US" sz="1400" dirty="0" smtClean="0">
                <a:solidFill>
                  <a:srgbClr val="008000"/>
                </a:solidFill>
                <a:latin typeface="Consolas" panose="020B0609020204030204" pitchFamily="49" charset="0"/>
              </a:rPr>
              <a:t>zero)</a:t>
            </a:r>
            <a:endParaRPr lang="en-US" sz="1400" dirty="0" smtClean="0">
              <a:solidFill>
                <a:srgbClr val="000000"/>
              </a:solidFill>
              <a:latin typeface="Consolas" panose="020B0609020204030204" pitchFamily="49" charset="0"/>
            </a:endParaRPr>
          </a:p>
          <a:p>
            <a:r>
              <a:rPr lang="en-US" sz="1400" dirty="0" smtClean="0">
                <a:solidFill>
                  <a:srgbClr val="0000FF"/>
                </a:solidFill>
                <a:latin typeface="Consolas" panose="020B0609020204030204" pitchFamily="49" charset="0"/>
              </a:rPr>
              <a:t>    float</a:t>
            </a:r>
            <a:r>
              <a:rPr lang="en-US" sz="1400" dirty="0" smtClean="0">
                <a:solidFill>
                  <a:srgbClr val="000000"/>
                </a:solidFill>
                <a:latin typeface="Consolas" panose="020B0609020204030204" pitchFamily="49" charset="0"/>
              </a:rPr>
              <a:t> </a:t>
            </a:r>
            <a:r>
              <a:rPr lang="en-US" sz="1400" dirty="0">
                <a:solidFill>
                  <a:srgbClr val="000000"/>
                </a:solidFill>
                <a:latin typeface="Consolas" panose="020B0609020204030204" pitchFamily="49" charset="0"/>
              </a:rPr>
              <a:t>curve = </a:t>
            </a:r>
            <a:r>
              <a:rPr lang="en-US" sz="1400" dirty="0" err="1">
                <a:solidFill>
                  <a:schemeClr val="accent1"/>
                </a:solidFill>
                <a:latin typeface="Consolas" panose="020B0609020204030204" pitchFamily="49" charset="0"/>
              </a:rPr>
              <a:t>Mathf</a:t>
            </a:r>
            <a:r>
              <a:rPr lang="en-US" sz="1400" dirty="0" err="1">
                <a:solidFill>
                  <a:srgbClr val="000000"/>
                </a:solidFill>
                <a:latin typeface="Consolas" panose="020B0609020204030204" pitchFamily="49" charset="0"/>
              </a:rPr>
              <a:t>.Cos</a:t>
            </a:r>
            <a:r>
              <a:rPr lang="en-US" sz="1400" dirty="0">
                <a:solidFill>
                  <a:srgbClr val="000000"/>
                </a:solidFill>
                <a:latin typeface="Consolas" panose="020B0609020204030204" pitchFamily="49" charset="0"/>
              </a:rPr>
              <a:t>(percent * 2f * </a:t>
            </a:r>
            <a:r>
              <a:rPr lang="en-US" sz="1400" dirty="0" err="1">
                <a:solidFill>
                  <a:schemeClr val="accent1"/>
                </a:solidFill>
                <a:latin typeface="Consolas" panose="020B0609020204030204" pitchFamily="49" charset="0"/>
              </a:rPr>
              <a:t>Mathf</a:t>
            </a:r>
            <a:r>
              <a:rPr lang="en-US" sz="1400" dirty="0" err="1">
                <a:solidFill>
                  <a:srgbClr val="000000"/>
                </a:solidFill>
                <a:latin typeface="Consolas" panose="020B0609020204030204" pitchFamily="49" charset="0"/>
              </a:rPr>
              <a:t>.PI</a:t>
            </a:r>
            <a:r>
              <a:rPr lang="en-US" sz="1400" dirty="0">
                <a:solidFill>
                  <a:srgbClr val="000000"/>
                </a:solidFill>
                <a:latin typeface="Consolas" panose="020B0609020204030204" pitchFamily="49" charset="0"/>
              </a:rPr>
              <a:t>) * amplitude - amplitude</a:t>
            </a:r>
            <a:r>
              <a:rPr lang="en-US" sz="1400" dirty="0" smtClean="0">
                <a:solidFill>
                  <a:srgbClr val="000000"/>
                </a:solidFill>
                <a:latin typeface="Consolas" panose="020B0609020204030204" pitchFamily="49" charset="0"/>
              </a:rPr>
              <a:t>;</a:t>
            </a:r>
          </a:p>
          <a:p>
            <a:r>
              <a:rPr lang="en-US" sz="1400" dirty="0" smtClean="0">
                <a:solidFill>
                  <a:srgbClr val="008000"/>
                </a:solidFill>
                <a:latin typeface="Consolas" panose="020B0609020204030204" pitchFamily="49" charset="0"/>
              </a:rPr>
              <a:t>    // </a:t>
            </a:r>
            <a:r>
              <a:rPr lang="en-US" sz="1400" dirty="0">
                <a:solidFill>
                  <a:srgbClr val="008000"/>
                </a:solidFill>
                <a:latin typeface="Consolas" panose="020B0609020204030204" pitchFamily="49" charset="0"/>
              </a:rPr>
              <a:t>add the linear elevation</a:t>
            </a:r>
            <a:endParaRPr lang="en-US" sz="1400" dirty="0">
              <a:solidFill>
                <a:srgbClr val="000000"/>
              </a:solidFill>
              <a:latin typeface="Consolas" panose="020B0609020204030204" pitchFamily="49" charset="0"/>
            </a:endParaRPr>
          </a:p>
          <a:p>
            <a:r>
              <a:rPr lang="en-US" sz="1400" dirty="0" smtClean="0">
                <a:solidFill>
                  <a:srgbClr val="000000"/>
                </a:solidFill>
                <a:latin typeface="Consolas" panose="020B0609020204030204" pitchFamily="49" charset="0"/>
              </a:rPr>
              <a:t>    y </a:t>
            </a:r>
            <a:r>
              <a:rPr lang="en-US" sz="1400" dirty="0">
                <a:solidFill>
                  <a:srgbClr val="000000"/>
                </a:solidFill>
                <a:latin typeface="Consolas" panose="020B0609020204030204" pitchFamily="49" charset="0"/>
              </a:rPr>
              <a:t>= height + curve + (elevation * percent</a:t>
            </a:r>
            <a:r>
              <a:rPr lang="en-US" sz="1400" dirty="0" smtClean="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a:t>
            </a:r>
            <a:endParaRPr lang="en-US" sz="1400" dirty="0"/>
          </a:p>
        </p:txBody>
      </p:sp>
      <p:grpSp>
        <p:nvGrpSpPr>
          <p:cNvPr id="149" name="Group 148"/>
          <p:cNvGrpSpPr/>
          <p:nvPr/>
        </p:nvGrpSpPr>
        <p:grpSpPr>
          <a:xfrm>
            <a:off x="2065715" y="2908865"/>
            <a:ext cx="1274618" cy="873264"/>
            <a:chOff x="2065715" y="2844213"/>
            <a:chExt cx="1274618" cy="873264"/>
          </a:xfrm>
        </p:grpSpPr>
        <p:cxnSp>
          <p:nvCxnSpPr>
            <p:cNvPr id="133" name="Straight Connector 132"/>
            <p:cNvCxnSpPr/>
            <p:nvPr/>
          </p:nvCxnSpPr>
          <p:spPr>
            <a:xfrm>
              <a:off x="2716879" y="2848827"/>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398224"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049388"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065715"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340333"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4465869" y="2911890"/>
            <a:ext cx="1274618" cy="873264"/>
            <a:chOff x="2218115" y="2996613"/>
            <a:chExt cx="1274618" cy="873264"/>
          </a:xfrm>
        </p:grpSpPr>
        <p:cxnSp>
          <p:nvCxnSpPr>
            <p:cNvPr id="143" name="Straight Connector 142"/>
            <p:cNvCxnSpPr/>
            <p:nvPr/>
          </p:nvCxnSpPr>
          <p:spPr>
            <a:xfrm>
              <a:off x="2869279" y="3001227"/>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550624" y="29966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201788" y="29966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218115" y="29966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492733" y="29966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7001162" y="2916676"/>
            <a:ext cx="1274618" cy="873264"/>
            <a:chOff x="2065715" y="2844213"/>
            <a:chExt cx="1274618" cy="873264"/>
          </a:xfrm>
        </p:grpSpPr>
        <p:cxnSp>
          <p:nvCxnSpPr>
            <p:cNvPr id="151" name="Straight Connector 150"/>
            <p:cNvCxnSpPr/>
            <p:nvPr/>
          </p:nvCxnSpPr>
          <p:spPr>
            <a:xfrm>
              <a:off x="2716879" y="2848827"/>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398224"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049388"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065715"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340333"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9382751" y="2911890"/>
            <a:ext cx="1274618" cy="873264"/>
            <a:chOff x="2065715" y="2844213"/>
            <a:chExt cx="1274618" cy="873264"/>
          </a:xfrm>
        </p:grpSpPr>
        <p:cxnSp>
          <p:nvCxnSpPr>
            <p:cNvPr id="157" name="Straight Connector 156"/>
            <p:cNvCxnSpPr/>
            <p:nvPr/>
          </p:nvCxnSpPr>
          <p:spPr>
            <a:xfrm>
              <a:off x="2716879" y="2848827"/>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398224"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049388"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065715"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340333" y="2844213"/>
              <a:ext cx="0" cy="868650"/>
            </a:xfrm>
            <a:prstGeom prst="line">
              <a:avLst/>
            </a:prstGeom>
            <a:ln>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66" name="Slide Number Placeholder 165"/>
          <p:cNvSpPr>
            <a:spLocks noGrp="1"/>
          </p:cNvSpPr>
          <p:nvPr>
            <p:ph type="sldNum" sz="quarter" idx="12"/>
          </p:nvPr>
        </p:nvSpPr>
        <p:spPr/>
        <p:txBody>
          <a:bodyPr/>
          <a:lstStyle/>
          <a:p>
            <a:fld id="{5962697A-6C97-4252-9758-8503965A36F3}" type="slidenum">
              <a:rPr lang="en-US" smtClean="0"/>
              <a:t>6</a:t>
            </a:fld>
            <a:endParaRPr lang="en-US"/>
          </a:p>
        </p:txBody>
      </p:sp>
      <p:grpSp>
        <p:nvGrpSpPr>
          <p:cNvPr id="63" name="Group 62"/>
          <p:cNvGrpSpPr/>
          <p:nvPr/>
        </p:nvGrpSpPr>
        <p:grpSpPr>
          <a:xfrm>
            <a:off x="6871855" y="675128"/>
            <a:ext cx="4856068" cy="845666"/>
            <a:chOff x="6871855" y="675128"/>
            <a:chExt cx="4856068" cy="845666"/>
          </a:xfrm>
        </p:grpSpPr>
        <p:sp>
          <p:nvSpPr>
            <p:cNvPr id="64" name="Rectangle 63"/>
            <p:cNvSpPr/>
            <p:nvPr/>
          </p:nvSpPr>
          <p:spPr>
            <a:xfrm>
              <a:off x="9342586" y="1320017"/>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5" name="Picture 64"/>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sp>
          <p:nvSpPr>
            <p:cNvPr id="66" name="Rectangle 65"/>
            <p:cNvSpPr/>
            <p:nvPr/>
          </p:nvSpPr>
          <p:spPr>
            <a:xfrm>
              <a:off x="8158968" y="1318464"/>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6957249" y="1318516"/>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Rectangle 67"/>
            <p:cNvSpPr/>
            <p:nvPr/>
          </p:nvSpPr>
          <p:spPr>
            <a:xfrm>
              <a:off x="10539203" y="1320012"/>
              <a:ext cx="1188720" cy="20077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34759831"/>
      </p:ext>
    </p:extLst>
  </p:cSld>
  <p:clrMapOvr>
    <a:masterClrMapping/>
  </p:clrMapOvr>
  <mc:AlternateContent xmlns:mc="http://schemas.openxmlformats.org/markup-compatibility/2006" xmlns:p14="http://schemas.microsoft.com/office/powerpoint/2010/main">
    <mc:Choice Requires="p14">
      <p:transition spd="slow" p14:dur="2000" advTm="131587"/>
    </mc:Choice>
    <mc:Fallback xmlns="">
      <p:transition spd="slow" advTm="13158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flipV="1">
            <a:off x="3532957" y="3227764"/>
            <a:ext cx="5364245" cy="21959"/>
          </a:xfrm>
          <a:prstGeom prst="line">
            <a:avLst/>
          </a:prstGeom>
          <a:ln>
            <a:prstDash val="lgDash"/>
          </a:ln>
        </p:spPr>
        <p:style>
          <a:lnRef idx="1">
            <a:schemeClr val="accent4"/>
          </a:lnRef>
          <a:fillRef idx="0">
            <a:schemeClr val="accent4"/>
          </a:fillRef>
          <a:effectRef idx="0">
            <a:schemeClr val="accent4"/>
          </a:effectRef>
          <a:fontRef idx="minor">
            <a:schemeClr val="tx1"/>
          </a:fontRef>
        </p:style>
      </p:cxnSp>
      <p:cxnSp>
        <p:nvCxnSpPr>
          <p:cNvPr id="48" name="Straight Connector 47"/>
          <p:cNvCxnSpPr/>
          <p:nvPr/>
        </p:nvCxnSpPr>
        <p:spPr>
          <a:xfrm>
            <a:off x="3585572" y="5800807"/>
            <a:ext cx="5217781" cy="0"/>
          </a:xfrm>
          <a:prstGeom prst="line">
            <a:avLst/>
          </a:prstGeom>
          <a:ln>
            <a:prstDash val="lgDash"/>
          </a:ln>
        </p:spPr>
        <p:style>
          <a:lnRef idx="1">
            <a:schemeClr val="accent4"/>
          </a:lnRef>
          <a:fillRef idx="0">
            <a:schemeClr val="accent4"/>
          </a:fillRef>
          <a:effectRef idx="0">
            <a:schemeClr val="accent4"/>
          </a:effectRef>
          <a:fontRef idx="minor">
            <a:schemeClr val="tx1"/>
          </a:fontRef>
        </p:style>
      </p:cxnSp>
      <p:grpSp>
        <p:nvGrpSpPr>
          <p:cNvPr id="124" name="Group 123"/>
          <p:cNvGrpSpPr/>
          <p:nvPr/>
        </p:nvGrpSpPr>
        <p:grpSpPr>
          <a:xfrm>
            <a:off x="3495072" y="2745020"/>
            <a:ext cx="5397583" cy="1361092"/>
            <a:chOff x="7948818" y="4783373"/>
            <a:chExt cx="1841727" cy="1414227"/>
          </a:xfrm>
        </p:grpSpPr>
        <p:sp>
          <p:nvSpPr>
            <p:cNvPr id="122" name="Freeform 121"/>
            <p:cNvSpPr/>
            <p:nvPr/>
          </p:nvSpPr>
          <p:spPr>
            <a:xfrm>
              <a:off x="7948818" y="4783373"/>
              <a:ext cx="1828800" cy="7130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12889"/>
                <a:gd name="connsiteX1" fmla="*/ 221672 w 858981"/>
                <a:gd name="connsiteY1" fmla="*/ 115 h 1212889"/>
                <a:gd name="connsiteX2" fmla="*/ 443345 w 858981"/>
                <a:gd name="connsiteY2" fmla="*/ 609715 h 1212889"/>
                <a:gd name="connsiteX3" fmla="*/ 637309 w 858981"/>
                <a:gd name="connsiteY3" fmla="*/ 1200842 h 1212889"/>
                <a:gd name="connsiteX4" fmla="*/ 858981 w 858981"/>
                <a:gd name="connsiteY4" fmla="*/ 64770 h 1212889"/>
                <a:gd name="connsiteX0" fmla="*/ 0 w 858981"/>
                <a:gd name="connsiteY0" fmla="*/ 600461 h 978311"/>
                <a:gd name="connsiteX1" fmla="*/ 221672 w 858981"/>
                <a:gd name="connsiteY1" fmla="*/ 97 h 978311"/>
                <a:gd name="connsiteX2" fmla="*/ 443345 w 858981"/>
                <a:gd name="connsiteY2" fmla="*/ 609697 h 978311"/>
                <a:gd name="connsiteX3" fmla="*/ 645986 w 858981"/>
                <a:gd name="connsiteY3" fmla="*/ 960679 h 978311"/>
                <a:gd name="connsiteX4" fmla="*/ 858981 w 858981"/>
                <a:gd name="connsiteY4" fmla="*/ 64752 h 978311"/>
                <a:gd name="connsiteX0" fmla="*/ 0 w 858981"/>
                <a:gd name="connsiteY0" fmla="*/ 605255 h 968685"/>
                <a:gd name="connsiteX1" fmla="*/ 221672 w 858981"/>
                <a:gd name="connsiteY1" fmla="*/ 4891 h 968685"/>
                <a:gd name="connsiteX2" fmla="*/ 412977 w 858981"/>
                <a:gd name="connsiteY2" fmla="*/ 355872 h 968685"/>
                <a:gd name="connsiteX3" fmla="*/ 645986 w 858981"/>
                <a:gd name="connsiteY3" fmla="*/ 965473 h 968685"/>
                <a:gd name="connsiteX4" fmla="*/ 858981 w 858981"/>
                <a:gd name="connsiteY4" fmla="*/ 69546 h 968685"/>
                <a:gd name="connsiteX0" fmla="*/ 0 w 858981"/>
                <a:gd name="connsiteY0" fmla="*/ 604856 h 821469"/>
                <a:gd name="connsiteX1" fmla="*/ 221672 w 858981"/>
                <a:gd name="connsiteY1" fmla="*/ 4492 h 821469"/>
                <a:gd name="connsiteX2" fmla="*/ 412977 w 858981"/>
                <a:gd name="connsiteY2" fmla="*/ 355473 h 821469"/>
                <a:gd name="connsiteX3" fmla="*/ 650324 w 858981"/>
                <a:gd name="connsiteY3" fmla="*/ 817292 h 821469"/>
                <a:gd name="connsiteX4" fmla="*/ 858981 w 858981"/>
                <a:gd name="connsiteY4" fmla="*/ 69147 h 821469"/>
                <a:gd name="connsiteX0" fmla="*/ 0 w 858981"/>
                <a:gd name="connsiteY0" fmla="*/ 550284 h 766807"/>
                <a:gd name="connsiteX1" fmla="*/ 208657 w 858981"/>
                <a:gd name="connsiteY1" fmla="*/ 5338 h 766807"/>
                <a:gd name="connsiteX2" fmla="*/ 412977 w 858981"/>
                <a:gd name="connsiteY2" fmla="*/ 300901 h 766807"/>
                <a:gd name="connsiteX3" fmla="*/ 650324 w 858981"/>
                <a:gd name="connsiteY3" fmla="*/ 762720 h 766807"/>
                <a:gd name="connsiteX4" fmla="*/ 858981 w 858981"/>
                <a:gd name="connsiteY4" fmla="*/ 14575 h 766807"/>
                <a:gd name="connsiteX0" fmla="*/ 0 w 858981"/>
                <a:gd name="connsiteY0" fmla="*/ 550483 h 767096"/>
                <a:gd name="connsiteX1" fmla="*/ 208657 w 858981"/>
                <a:gd name="connsiteY1" fmla="*/ 5537 h 767096"/>
                <a:gd name="connsiteX2" fmla="*/ 412977 w 858981"/>
                <a:gd name="connsiteY2" fmla="*/ 301100 h 767096"/>
                <a:gd name="connsiteX3" fmla="*/ 650324 w 858981"/>
                <a:gd name="connsiteY3" fmla="*/ 762919 h 767096"/>
                <a:gd name="connsiteX4" fmla="*/ 858981 w 858981"/>
                <a:gd name="connsiteY4" fmla="*/ 14774 h 767096"/>
                <a:gd name="connsiteX0" fmla="*/ 0 w 858981"/>
                <a:gd name="connsiteY0" fmla="*/ 550097 h 711708"/>
                <a:gd name="connsiteX1" fmla="*/ 208657 w 858981"/>
                <a:gd name="connsiteY1" fmla="*/ 5151 h 711708"/>
                <a:gd name="connsiteX2" fmla="*/ 412977 w 858981"/>
                <a:gd name="connsiteY2" fmla="*/ 300714 h 711708"/>
                <a:gd name="connsiteX3" fmla="*/ 645986 w 858981"/>
                <a:gd name="connsiteY3" fmla="*/ 707115 h 711708"/>
                <a:gd name="connsiteX4" fmla="*/ 858981 w 858981"/>
                <a:gd name="connsiteY4" fmla="*/ 14388 h 711708"/>
                <a:gd name="connsiteX0" fmla="*/ 0 w 858981"/>
                <a:gd name="connsiteY0" fmla="*/ 550929 h 713028"/>
                <a:gd name="connsiteX1" fmla="*/ 208657 w 858981"/>
                <a:gd name="connsiteY1" fmla="*/ 5983 h 713028"/>
                <a:gd name="connsiteX2" fmla="*/ 412977 w 858981"/>
                <a:gd name="connsiteY2" fmla="*/ 301546 h 713028"/>
                <a:gd name="connsiteX3" fmla="*/ 645986 w 858981"/>
                <a:gd name="connsiteY3" fmla="*/ 707947 h 713028"/>
                <a:gd name="connsiteX4" fmla="*/ 858981 w 858981"/>
                <a:gd name="connsiteY4" fmla="*/ 15220 h 713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81" h="713028">
                  <a:moveTo>
                    <a:pt x="0" y="550929"/>
                  </a:moveTo>
                  <a:cubicBezTo>
                    <a:pt x="73890" y="249977"/>
                    <a:pt x="139828" y="47547"/>
                    <a:pt x="208657" y="5983"/>
                  </a:cubicBezTo>
                  <a:cubicBezTo>
                    <a:pt x="277486" y="-35581"/>
                    <a:pt x="348766" y="147607"/>
                    <a:pt x="412977" y="301546"/>
                  </a:cubicBezTo>
                  <a:cubicBezTo>
                    <a:pt x="477188" y="455485"/>
                    <a:pt x="571652" y="755668"/>
                    <a:pt x="645986" y="707947"/>
                  </a:cubicBezTo>
                  <a:cubicBezTo>
                    <a:pt x="720320" y="660226"/>
                    <a:pt x="782781" y="310783"/>
                    <a:pt x="858981" y="15220"/>
                  </a:cubicBez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3" name="Freeform 122"/>
            <p:cNvSpPr/>
            <p:nvPr/>
          </p:nvSpPr>
          <p:spPr>
            <a:xfrm>
              <a:off x="7961745" y="4802909"/>
              <a:ext cx="1828800" cy="139469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394691">
                  <a:moveTo>
                    <a:pt x="0" y="517236"/>
                  </a:moveTo>
                  <a:lnTo>
                    <a:pt x="0" y="1394691"/>
                  </a:lnTo>
                  <a:lnTo>
                    <a:pt x="1819564" y="1385455"/>
                  </a:lnTo>
                  <a:cubicBezTo>
                    <a:pt x="1822643" y="923637"/>
                    <a:pt x="1825721" y="461818"/>
                    <a:pt x="1828800" y="0"/>
                  </a:cubicBezTo>
                  <a:lnTo>
                    <a:pt x="1828800" y="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Cosine vs. Sine</a:t>
            </a:r>
            <a:endParaRPr lang="en-US" dirty="0"/>
          </a:p>
        </p:txBody>
      </p:sp>
      <p:grpSp>
        <p:nvGrpSpPr>
          <p:cNvPr id="111" name="Group 110"/>
          <p:cNvGrpSpPr/>
          <p:nvPr/>
        </p:nvGrpSpPr>
        <p:grpSpPr>
          <a:xfrm>
            <a:off x="3449491" y="5282997"/>
            <a:ext cx="5397587" cy="1385079"/>
            <a:chOff x="8640417" y="4796260"/>
            <a:chExt cx="1838238" cy="1385079"/>
          </a:xfrm>
        </p:grpSpPr>
        <p:sp>
          <p:nvSpPr>
            <p:cNvPr id="105" name="Freeform 104"/>
            <p:cNvSpPr/>
            <p:nvPr/>
          </p:nvSpPr>
          <p:spPr>
            <a:xfrm>
              <a:off x="8640417" y="4809872"/>
              <a:ext cx="1838238" cy="1371467"/>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 name="connsiteX0" fmla="*/ 1219 w 1830718"/>
                <a:gd name="connsiteY0" fmla="*/ 508000 h 1380703"/>
                <a:gd name="connsiteX1" fmla="*/ 1215 w 1830718"/>
                <a:gd name="connsiteY1" fmla="*/ 1380703 h 1380703"/>
                <a:gd name="connsiteX2" fmla="*/ 1820779 w 1830718"/>
                <a:gd name="connsiteY2" fmla="*/ 1371467 h 1380703"/>
                <a:gd name="connsiteX3" fmla="*/ 1830020 w 1830718"/>
                <a:gd name="connsiteY3" fmla="*/ 0 h 1380703"/>
                <a:gd name="connsiteX0" fmla="*/ 2131 w 1831630"/>
                <a:gd name="connsiteY0" fmla="*/ 508000 h 1380703"/>
                <a:gd name="connsiteX1" fmla="*/ 2127 w 1831630"/>
                <a:gd name="connsiteY1" fmla="*/ 1380703 h 1380703"/>
                <a:gd name="connsiteX2" fmla="*/ 1821691 w 1831630"/>
                <a:gd name="connsiteY2" fmla="*/ 1371467 h 1380703"/>
                <a:gd name="connsiteX3" fmla="*/ 1830932 w 1831630"/>
                <a:gd name="connsiteY3" fmla="*/ 0 h 1380703"/>
                <a:gd name="connsiteX0" fmla="*/ 2131 w 1832698"/>
                <a:gd name="connsiteY0" fmla="*/ 508000 h 1380703"/>
                <a:gd name="connsiteX1" fmla="*/ 2127 w 1832698"/>
                <a:gd name="connsiteY1" fmla="*/ 1380703 h 1380703"/>
                <a:gd name="connsiteX2" fmla="*/ 1821691 w 1832698"/>
                <a:gd name="connsiteY2" fmla="*/ 1371467 h 1380703"/>
                <a:gd name="connsiteX3" fmla="*/ 1830932 w 1832698"/>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2131 w 1830932"/>
                <a:gd name="connsiteY0" fmla="*/ 508000 h 1380703"/>
                <a:gd name="connsiteX1" fmla="*/ 2127 w 1830932"/>
                <a:gd name="connsiteY1" fmla="*/ 1380703 h 1380703"/>
                <a:gd name="connsiteX2" fmla="*/ 1821691 w 1830932"/>
                <a:gd name="connsiteY2" fmla="*/ 1371467 h 1380703"/>
                <a:gd name="connsiteX3" fmla="*/ 1830932 w 1830932"/>
                <a:gd name="connsiteY3" fmla="*/ 0 h 1380703"/>
                <a:gd name="connsiteX0" fmla="*/ 6311 w 1835112"/>
                <a:gd name="connsiteY0" fmla="*/ 508000 h 1389939"/>
                <a:gd name="connsiteX1" fmla="*/ 16 w 1835112"/>
                <a:gd name="connsiteY1" fmla="*/ 1389939 h 1389939"/>
                <a:gd name="connsiteX2" fmla="*/ 1825871 w 1835112"/>
                <a:gd name="connsiteY2" fmla="*/ 1371467 h 1389939"/>
                <a:gd name="connsiteX3" fmla="*/ 1835112 w 1835112"/>
                <a:gd name="connsiteY3" fmla="*/ 0 h 1389939"/>
                <a:gd name="connsiteX0" fmla="*/ 6311 w 1835112"/>
                <a:gd name="connsiteY0" fmla="*/ 508000 h 1371467"/>
                <a:gd name="connsiteX1" fmla="*/ 16 w 1835112"/>
                <a:gd name="connsiteY1" fmla="*/ 1371466 h 1371467"/>
                <a:gd name="connsiteX2" fmla="*/ 1825871 w 1835112"/>
                <a:gd name="connsiteY2" fmla="*/ 1371467 h 1371467"/>
                <a:gd name="connsiteX3" fmla="*/ 1835112 w 1835112"/>
                <a:gd name="connsiteY3" fmla="*/ 0 h 1371467"/>
                <a:gd name="connsiteX0" fmla="*/ 7396 w 1836197"/>
                <a:gd name="connsiteY0" fmla="*/ 508000 h 1371467"/>
                <a:gd name="connsiteX1" fmla="*/ 1101 w 1836197"/>
                <a:gd name="connsiteY1" fmla="*/ 1371466 h 1371467"/>
                <a:gd name="connsiteX2" fmla="*/ 1826956 w 1836197"/>
                <a:gd name="connsiteY2" fmla="*/ 1371467 h 1371467"/>
                <a:gd name="connsiteX3" fmla="*/ 1836197 w 1836197"/>
                <a:gd name="connsiteY3" fmla="*/ 0 h 1371467"/>
                <a:gd name="connsiteX0" fmla="*/ 7901 w 1836702"/>
                <a:gd name="connsiteY0" fmla="*/ 508000 h 1371467"/>
                <a:gd name="connsiteX1" fmla="*/ 1606 w 1836702"/>
                <a:gd name="connsiteY1" fmla="*/ 1371466 h 1371467"/>
                <a:gd name="connsiteX2" fmla="*/ 1827461 w 1836702"/>
                <a:gd name="connsiteY2" fmla="*/ 1371467 h 1371467"/>
                <a:gd name="connsiteX3" fmla="*/ 1836702 w 1836702"/>
                <a:gd name="connsiteY3" fmla="*/ 0 h 1371467"/>
                <a:gd name="connsiteX0" fmla="*/ 3418 w 1841656"/>
                <a:gd name="connsiteY0" fmla="*/ 508000 h 1371467"/>
                <a:gd name="connsiteX1" fmla="*/ 6560 w 1841656"/>
                <a:gd name="connsiteY1" fmla="*/ 1371466 h 1371467"/>
                <a:gd name="connsiteX2" fmla="*/ 1832415 w 1841656"/>
                <a:gd name="connsiteY2" fmla="*/ 1371467 h 1371467"/>
                <a:gd name="connsiteX3" fmla="*/ 1841656 w 1841656"/>
                <a:gd name="connsiteY3" fmla="*/ 0 h 1371467"/>
                <a:gd name="connsiteX0" fmla="*/ 0 w 1838238"/>
                <a:gd name="connsiteY0" fmla="*/ 508000 h 1371467"/>
                <a:gd name="connsiteX1" fmla="*/ 3142 w 1838238"/>
                <a:gd name="connsiteY1" fmla="*/ 1371466 h 1371467"/>
                <a:gd name="connsiteX2" fmla="*/ 1828997 w 1838238"/>
                <a:gd name="connsiteY2" fmla="*/ 1371467 h 1371467"/>
                <a:gd name="connsiteX3" fmla="*/ 1838238 w 1838238"/>
                <a:gd name="connsiteY3" fmla="*/ 0 h 1371467"/>
              </a:gdLst>
              <a:ahLst/>
              <a:cxnLst>
                <a:cxn ang="0">
                  <a:pos x="connsiteX0" y="connsiteY0"/>
                </a:cxn>
                <a:cxn ang="0">
                  <a:pos x="connsiteX1" y="connsiteY1"/>
                </a:cxn>
                <a:cxn ang="0">
                  <a:pos x="connsiteX2" y="connsiteY2"/>
                </a:cxn>
                <a:cxn ang="0">
                  <a:pos x="connsiteX3" y="connsiteY3"/>
                </a:cxn>
              </a:cxnLst>
              <a:rect l="l" t="t" r="r" b="b"/>
              <a:pathLst>
                <a:path w="1838238" h="1371467">
                  <a:moveTo>
                    <a:pt x="0" y="508000"/>
                  </a:moveTo>
                  <a:cubicBezTo>
                    <a:pt x="1607" y="1159164"/>
                    <a:pt x="-219" y="763570"/>
                    <a:pt x="3142" y="1371466"/>
                  </a:cubicBezTo>
                  <a:lnTo>
                    <a:pt x="1828997" y="1371467"/>
                  </a:lnTo>
                  <a:cubicBezTo>
                    <a:pt x="1834888" y="771896"/>
                    <a:pt x="1836766" y="295563"/>
                    <a:pt x="183823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9" name="Freeform 108"/>
            <p:cNvSpPr/>
            <p:nvPr/>
          </p:nvSpPr>
          <p:spPr>
            <a:xfrm>
              <a:off x="8659087" y="4796260"/>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6" name="L-Shape 5"/>
          <p:cNvSpPr/>
          <p:nvPr/>
        </p:nvSpPr>
        <p:spPr>
          <a:xfrm rot="18700623">
            <a:off x="9531927" y="5043055"/>
            <a:ext cx="489528" cy="318364"/>
          </a:xfrm>
          <a:prstGeom prst="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Multiply 6"/>
          <p:cNvSpPr/>
          <p:nvPr/>
        </p:nvSpPr>
        <p:spPr>
          <a:xfrm>
            <a:off x="9447882" y="2894123"/>
            <a:ext cx="657617" cy="711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5962697A-6C97-4252-9758-8503965A36F3}" type="slidenum">
              <a:rPr lang="en-US" smtClean="0"/>
              <a:t>7</a:t>
            </a:fld>
            <a:endParaRPr lang="en-US"/>
          </a:p>
        </p:txBody>
      </p:sp>
      <p:sp>
        <p:nvSpPr>
          <p:cNvPr id="4" name="TextBox 3"/>
          <p:cNvSpPr txBox="1"/>
          <p:nvPr/>
        </p:nvSpPr>
        <p:spPr>
          <a:xfrm>
            <a:off x="3535753" y="3735787"/>
            <a:ext cx="580608" cy="369332"/>
          </a:xfrm>
          <a:prstGeom prst="rect">
            <a:avLst/>
          </a:prstGeom>
          <a:noFill/>
        </p:spPr>
        <p:txBody>
          <a:bodyPr wrap="none" rtlCol="0">
            <a:spAutoFit/>
          </a:bodyPr>
          <a:lstStyle/>
          <a:p>
            <a:r>
              <a:rPr lang="en-US" dirty="0" smtClean="0"/>
              <a:t>Sine</a:t>
            </a:r>
            <a:endParaRPr lang="en-US" dirty="0"/>
          </a:p>
        </p:txBody>
      </p:sp>
      <p:sp>
        <p:nvSpPr>
          <p:cNvPr id="28" name="TextBox 27"/>
          <p:cNvSpPr txBox="1"/>
          <p:nvPr/>
        </p:nvSpPr>
        <p:spPr>
          <a:xfrm>
            <a:off x="3445833" y="6298744"/>
            <a:ext cx="809837" cy="369332"/>
          </a:xfrm>
          <a:prstGeom prst="rect">
            <a:avLst/>
          </a:prstGeom>
          <a:noFill/>
        </p:spPr>
        <p:txBody>
          <a:bodyPr wrap="none" rtlCol="0">
            <a:spAutoFit/>
          </a:bodyPr>
          <a:lstStyle/>
          <a:p>
            <a:r>
              <a:rPr lang="en-US" dirty="0" smtClean="0"/>
              <a:t>Cosine</a:t>
            </a:r>
            <a:endParaRPr lang="en-US" dirty="0"/>
          </a:p>
        </p:txBody>
      </p:sp>
      <p:grpSp>
        <p:nvGrpSpPr>
          <p:cNvPr id="3" name="Group 2"/>
          <p:cNvGrpSpPr/>
          <p:nvPr/>
        </p:nvGrpSpPr>
        <p:grpSpPr>
          <a:xfrm>
            <a:off x="6871855" y="675128"/>
            <a:ext cx="4833080" cy="818724"/>
            <a:chOff x="6871855" y="675128"/>
            <a:chExt cx="4833080" cy="818724"/>
          </a:xfrm>
        </p:grpSpPr>
        <p:pic>
          <p:nvPicPr>
            <p:cNvPr id="35" name="Picture 34"/>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36" name="Group 35"/>
            <p:cNvGrpSpPr/>
            <p:nvPr/>
          </p:nvGrpSpPr>
          <p:grpSpPr>
            <a:xfrm>
              <a:off x="6958567" y="1232386"/>
              <a:ext cx="1188720" cy="261466"/>
              <a:chOff x="9097613" y="2803479"/>
              <a:chExt cx="1829711" cy="1394315"/>
            </a:xfrm>
          </p:grpSpPr>
          <p:sp>
            <p:nvSpPr>
              <p:cNvPr id="37" name="Freeform 36"/>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8" name="Freeform 37"/>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39" name="Group 38"/>
            <p:cNvGrpSpPr/>
            <p:nvPr/>
          </p:nvGrpSpPr>
          <p:grpSpPr>
            <a:xfrm>
              <a:off x="8146098" y="1078472"/>
              <a:ext cx="1188720" cy="406420"/>
              <a:chOff x="9097607" y="2803479"/>
              <a:chExt cx="1829710" cy="1394315"/>
            </a:xfrm>
          </p:grpSpPr>
          <p:sp>
            <p:nvSpPr>
              <p:cNvPr id="45" name="Freeform 44"/>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9" name="Freeform 48"/>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50" name="Group 49"/>
            <p:cNvGrpSpPr/>
            <p:nvPr/>
          </p:nvGrpSpPr>
          <p:grpSpPr>
            <a:xfrm>
              <a:off x="9334818" y="841762"/>
              <a:ext cx="1188720" cy="640684"/>
              <a:chOff x="9097610" y="2803479"/>
              <a:chExt cx="1829711" cy="1394315"/>
            </a:xfrm>
          </p:grpSpPr>
          <p:sp>
            <p:nvSpPr>
              <p:cNvPr id="51" name="Freeform 50"/>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2" name="Freeform 51"/>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53" name="Group 52"/>
            <p:cNvGrpSpPr/>
            <p:nvPr/>
          </p:nvGrpSpPr>
          <p:grpSpPr>
            <a:xfrm flipH="1">
              <a:off x="10516215" y="844115"/>
              <a:ext cx="1188720" cy="640684"/>
              <a:chOff x="9097610" y="2803479"/>
              <a:chExt cx="1829711" cy="1394315"/>
            </a:xfrm>
          </p:grpSpPr>
          <p:sp>
            <p:nvSpPr>
              <p:cNvPr id="54" name="Freeform 53"/>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5" name="Freeform 54"/>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pic>
        <p:nvPicPr>
          <p:cNvPr id="56" name="Picture 55"/>
          <p:cNvPicPr>
            <a:picLocks noChangeAspect="1"/>
          </p:cNvPicPr>
          <p:nvPr/>
        </p:nvPicPr>
        <p:blipFill rotWithShape="1">
          <a:blip r:embed="rId4" cstate="email">
            <a:clrChange>
              <a:clrFrom>
                <a:srgbClr val="314D79"/>
              </a:clrFrom>
              <a:clrTo>
                <a:srgbClr val="314D79">
                  <a:alpha val="0"/>
                </a:srgbClr>
              </a:clrTo>
            </a:clrChange>
            <a:lum bright="70000" contrast="-70000"/>
            <a:extLst>
              <a:ext uri="{28A0092B-C50C-407E-A947-70E740481C1C}">
                <a14:useLocalDpi xmlns:a14="http://schemas.microsoft.com/office/drawing/2010/main"/>
              </a:ext>
            </a:extLst>
          </a:blip>
          <a:srcRect/>
          <a:stretch/>
        </p:blipFill>
        <p:spPr>
          <a:xfrm rot="19510030">
            <a:off x="8281517" y="2148183"/>
            <a:ext cx="576279" cy="764391"/>
          </a:xfrm>
          <a:prstGeom prst="rect">
            <a:avLst/>
          </a:prstGeom>
        </p:spPr>
      </p:pic>
      <p:pic>
        <p:nvPicPr>
          <p:cNvPr id="57" name="Picture 56"/>
          <p:cNvPicPr>
            <a:picLocks noChangeAspect="1"/>
          </p:cNvPicPr>
          <p:nvPr/>
        </p:nvPicPr>
        <p:blipFill rotWithShape="1">
          <a:blip r:embed="rId4" cstate="email">
            <a:clrChange>
              <a:clrFrom>
                <a:srgbClr val="314D79"/>
              </a:clrFrom>
              <a:clrTo>
                <a:srgbClr val="314D79">
                  <a:alpha val="0"/>
                </a:srgbClr>
              </a:clrTo>
            </a:clrChange>
            <a:lum bright="70000" contrast="-70000"/>
            <a:extLst>
              <a:ext uri="{28A0092B-C50C-407E-A947-70E740481C1C}">
                <a14:useLocalDpi xmlns:a14="http://schemas.microsoft.com/office/drawing/2010/main"/>
              </a:ext>
            </a:extLst>
          </a:blip>
          <a:srcRect/>
          <a:stretch/>
        </p:blipFill>
        <p:spPr>
          <a:xfrm rot="19330947">
            <a:off x="2999603" y="2622898"/>
            <a:ext cx="576279" cy="764391"/>
          </a:xfrm>
          <a:prstGeom prst="rect">
            <a:avLst/>
          </a:prstGeom>
        </p:spPr>
      </p:pic>
      <p:pic>
        <p:nvPicPr>
          <p:cNvPr id="58" name="Picture 57"/>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091018" y="5054339"/>
            <a:ext cx="576279" cy="764391"/>
          </a:xfrm>
          <a:prstGeom prst="rect">
            <a:avLst/>
          </a:prstGeom>
        </p:spPr>
      </p:pic>
      <p:pic>
        <p:nvPicPr>
          <p:cNvPr id="59" name="Picture 58"/>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8452318" y="4568901"/>
            <a:ext cx="576279" cy="764391"/>
          </a:xfrm>
          <a:prstGeom prst="rect">
            <a:avLst/>
          </a:prstGeom>
        </p:spPr>
      </p:pic>
      <p:pic>
        <p:nvPicPr>
          <p:cNvPr id="60" name="Picture 59"/>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8514728" y="2031188"/>
            <a:ext cx="576279" cy="764391"/>
          </a:xfrm>
          <a:prstGeom prst="rect">
            <a:avLst/>
          </a:prstGeom>
        </p:spPr>
      </p:pic>
      <p:pic>
        <p:nvPicPr>
          <p:cNvPr id="61" name="Picture 60"/>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3211313" y="2525506"/>
            <a:ext cx="576279" cy="764391"/>
          </a:xfrm>
          <a:prstGeom prst="rect">
            <a:avLst/>
          </a:prstGeom>
        </p:spPr>
      </p:pic>
    </p:spTree>
    <p:extLst>
      <p:ext uri="{BB962C8B-B14F-4D97-AF65-F5344CB8AC3E}">
        <p14:creationId xmlns:p14="http://schemas.microsoft.com/office/powerpoint/2010/main" val="3411229053"/>
      </p:ext>
    </p:extLst>
  </p:cSld>
  <p:clrMapOvr>
    <a:masterClrMapping/>
  </p:clrMapOvr>
  <mc:AlternateContent xmlns:mc="http://schemas.openxmlformats.org/markup-compatibility/2006" xmlns:p14="http://schemas.microsoft.com/office/powerpoint/2010/main">
    <mc:Choice Requires="p14">
      <p:transition spd="slow" p14:dur="2000" advTm="30915"/>
    </mc:Choice>
    <mc:Fallback xmlns="">
      <p:transition spd="slow" advTm="3091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Endless Peaks And Valleys</a:t>
            </a:r>
            <a:endParaRPr lang="en-US" dirty="0"/>
          </a:p>
        </p:txBody>
      </p:sp>
      <p:sp>
        <p:nvSpPr>
          <p:cNvPr id="3" name="Content Placeholder 2"/>
          <p:cNvSpPr>
            <a:spLocks noGrp="1"/>
          </p:cNvSpPr>
          <p:nvPr>
            <p:ph idx="1"/>
          </p:nvPr>
        </p:nvSpPr>
        <p:spPr/>
        <p:txBody>
          <a:bodyPr/>
          <a:lstStyle/>
          <a:p>
            <a:r>
              <a:rPr lang="en-US" dirty="0" smtClean="0"/>
              <a:t>Keep last Y when placing/generating block geo</a:t>
            </a:r>
          </a:p>
          <a:p>
            <a:r>
              <a:rPr lang="en-US" dirty="0" smtClean="0"/>
              <a:t>Add new block </a:t>
            </a:r>
            <a:r>
              <a:rPr lang="en-US" dirty="0"/>
              <a:t>at random (generated or preset)</a:t>
            </a:r>
          </a:p>
          <a:p>
            <a:r>
              <a:rPr lang="en-US" dirty="0" smtClean="0"/>
              <a:t>Enforce min/max for camera purposes</a:t>
            </a:r>
            <a:endParaRPr lang="en-US" dirty="0"/>
          </a:p>
        </p:txBody>
      </p:sp>
      <p:grpSp>
        <p:nvGrpSpPr>
          <p:cNvPr id="39" name="Group 38"/>
          <p:cNvGrpSpPr/>
          <p:nvPr/>
        </p:nvGrpSpPr>
        <p:grpSpPr>
          <a:xfrm>
            <a:off x="838200" y="3353607"/>
            <a:ext cx="8260914" cy="2650836"/>
            <a:chOff x="383408" y="4064000"/>
            <a:chExt cx="8260914" cy="2650836"/>
          </a:xfrm>
        </p:grpSpPr>
        <p:cxnSp>
          <p:nvCxnSpPr>
            <p:cNvPr id="10" name="Straight Connector 9"/>
            <p:cNvCxnSpPr/>
            <p:nvPr/>
          </p:nvCxnSpPr>
          <p:spPr>
            <a:xfrm>
              <a:off x="388135" y="5791200"/>
              <a:ext cx="2738474" cy="0"/>
            </a:xfrm>
            <a:prstGeom prst="line">
              <a:avLst/>
            </a:prstGeom>
            <a:ln>
              <a:prstDash val="lgDash"/>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a:off x="3116373" y="5279027"/>
              <a:ext cx="2738474" cy="0"/>
            </a:xfrm>
            <a:prstGeom prst="line">
              <a:avLst/>
            </a:prstGeom>
            <a:ln>
              <a:prstDash val="lgDash"/>
            </a:ln>
          </p:spPr>
          <p:style>
            <a:lnRef idx="1">
              <a:schemeClr val="accent4"/>
            </a:lnRef>
            <a:fillRef idx="0">
              <a:schemeClr val="accent4"/>
            </a:fillRef>
            <a:effectRef idx="0">
              <a:schemeClr val="accent4"/>
            </a:effectRef>
            <a:fontRef idx="minor">
              <a:schemeClr val="tx1"/>
            </a:fontRef>
          </p:style>
        </p:cxnSp>
        <p:cxnSp>
          <p:nvCxnSpPr>
            <p:cNvPr id="34" name="Straight Connector 33"/>
            <p:cNvCxnSpPr/>
            <p:nvPr/>
          </p:nvCxnSpPr>
          <p:spPr>
            <a:xfrm>
              <a:off x="5865016" y="4783376"/>
              <a:ext cx="2738474" cy="0"/>
            </a:xfrm>
            <a:prstGeom prst="line">
              <a:avLst/>
            </a:prstGeom>
            <a:ln>
              <a:prstDash val="lgDash"/>
            </a:ln>
          </p:spPr>
          <p:style>
            <a:lnRef idx="1">
              <a:schemeClr val="accent4"/>
            </a:lnRef>
            <a:fillRef idx="0">
              <a:schemeClr val="accent4"/>
            </a:fillRef>
            <a:effectRef idx="0">
              <a:schemeClr val="accent4"/>
            </a:effectRef>
            <a:fontRef idx="minor">
              <a:schemeClr val="tx1"/>
            </a:fontRef>
          </p:style>
        </p:cxnSp>
        <p:sp>
          <p:nvSpPr>
            <p:cNvPr id="27" name="Rectangle 26"/>
            <p:cNvSpPr/>
            <p:nvPr/>
          </p:nvSpPr>
          <p:spPr>
            <a:xfrm>
              <a:off x="5859368" y="4221018"/>
              <a:ext cx="2738474" cy="2493818"/>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ectangle 23"/>
            <p:cNvSpPr/>
            <p:nvPr/>
          </p:nvSpPr>
          <p:spPr>
            <a:xfrm>
              <a:off x="3118530" y="4221018"/>
              <a:ext cx="2738474" cy="2493818"/>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p:cNvSpPr/>
            <p:nvPr/>
          </p:nvSpPr>
          <p:spPr>
            <a:xfrm>
              <a:off x="383408" y="4221018"/>
              <a:ext cx="2738474" cy="2493818"/>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Freeform 13"/>
            <p:cNvSpPr/>
            <p:nvPr/>
          </p:nvSpPr>
          <p:spPr>
            <a:xfrm>
              <a:off x="383408" y="5282137"/>
              <a:ext cx="2738474"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7" name="Freeform 16"/>
            <p:cNvSpPr/>
            <p:nvPr/>
          </p:nvSpPr>
          <p:spPr>
            <a:xfrm>
              <a:off x="3145081" y="4774140"/>
              <a:ext cx="2738474"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Freeform 21"/>
            <p:cNvSpPr/>
            <p:nvPr/>
          </p:nvSpPr>
          <p:spPr>
            <a:xfrm>
              <a:off x="5882649" y="4064000"/>
              <a:ext cx="2738474" cy="1228881"/>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rgbClr val="FF0000"/>
              </a:solidFill>
              <a:prstDash val="lg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8" name="Freeform 27"/>
            <p:cNvSpPr/>
            <p:nvPr/>
          </p:nvSpPr>
          <p:spPr>
            <a:xfrm flipH="1">
              <a:off x="5905848" y="4774140"/>
              <a:ext cx="2738474" cy="1228881"/>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p:cNvSpPr txBox="1"/>
            <p:nvPr/>
          </p:nvSpPr>
          <p:spPr>
            <a:xfrm>
              <a:off x="2677940" y="5015882"/>
              <a:ext cx="479490" cy="276999"/>
            </a:xfrm>
            <a:prstGeom prst="rect">
              <a:avLst/>
            </a:prstGeom>
            <a:noFill/>
          </p:spPr>
          <p:txBody>
            <a:bodyPr wrap="none" rtlCol="0">
              <a:spAutoFit/>
            </a:bodyPr>
            <a:lstStyle/>
            <a:p>
              <a:r>
                <a:rPr lang="en-US" sz="1200" dirty="0" err="1" smtClean="0"/>
                <a:t>lastY</a:t>
              </a:r>
              <a:endParaRPr lang="en-US" sz="1200" dirty="0"/>
            </a:p>
          </p:txBody>
        </p:sp>
        <p:sp>
          <p:nvSpPr>
            <p:cNvPr id="31" name="TextBox 30"/>
            <p:cNvSpPr txBox="1"/>
            <p:nvPr/>
          </p:nvSpPr>
          <p:spPr>
            <a:xfrm>
              <a:off x="5379578" y="4500703"/>
              <a:ext cx="479490" cy="276999"/>
            </a:xfrm>
            <a:prstGeom prst="rect">
              <a:avLst/>
            </a:prstGeom>
            <a:noFill/>
          </p:spPr>
          <p:txBody>
            <a:bodyPr wrap="none" rtlCol="0">
              <a:spAutoFit/>
            </a:bodyPr>
            <a:lstStyle/>
            <a:p>
              <a:r>
                <a:rPr lang="en-US" sz="1200" dirty="0" err="1" smtClean="0"/>
                <a:t>lastY</a:t>
              </a:r>
              <a:endParaRPr lang="en-US" sz="1200" dirty="0"/>
            </a:p>
          </p:txBody>
        </p:sp>
        <p:sp>
          <p:nvSpPr>
            <p:cNvPr id="32" name="TextBox 31"/>
            <p:cNvSpPr txBox="1"/>
            <p:nvPr/>
          </p:nvSpPr>
          <p:spPr>
            <a:xfrm>
              <a:off x="8124000" y="5219754"/>
              <a:ext cx="479490" cy="276999"/>
            </a:xfrm>
            <a:prstGeom prst="rect">
              <a:avLst/>
            </a:prstGeom>
            <a:noFill/>
          </p:spPr>
          <p:txBody>
            <a:bodyPr wrap="none" rtlCol="0">
              <a:spAutoFit/>
            </a:bodyPr>
            <a:lstStyle/>
            <a:p>
              <a:r>
                <a:rPr lang="en-US" sz="1200" dirty="0" err="1" smtClean="0"/>
                <a:t>lastY</a:t>
              </a:r>
              <a:endParaRPr lang="en-US" sz="1200" dirty="0"/>
            </a:p>
          </p:txBody>
        </p:sp>
        <p:sp>
          <p:nvSpPr>
            <p:cNvPr id="35" name="TextBox 34"/>
            <p:cNvSpPr txBox="1"/>
            <p:nvPr/>
          </p:nvSpPr>
          <p:spPr>
            <a:xfrm>
              <a:off x="409052" y="5483866"/>
              <a:ext cx="546560" cy="276999"/>
            </a:xfrm>
            <a:prstGeom prst="rect">
              <a:avLst/>
            </a:prstGeom>
            <a:noFill/>
          </p:spPr>
          <p:txBody>
            <a:bodyPr wrap="none" rtlCol="0">
              <a:spAutoFit/>
            </a:bodyPr>
            <a:lstStyle/>
            <a:p>
              <a:r>
                <a:rPr lang="en-US" sz="1200" dirty="0" err="1" smtClean="0"/>
                <a:t>startY</a:t>
              </a:r>
              <a:endParaRPr lang="en-US" sz="1200" dirty="0"/>
            </a:p>
          </p:txBody>
        </p:sp>
        <p:sp>
          <p:nvSpPr>
            <p:cNvPr id="36" name="TextBox 35"/>
            <p:cNvSpPr txBox="1"/>
            <p:nvPr/>
          </p:nvSpPr>
          <p:spPr>
            <a:xfrm>
              <a:off x="3125470" y="5016999"/>
              <a:ext cx="546560" cy="276999"/>
            </a:xfrm>
            <a:prstGeom prst="rect">
              <a:avLst/>
            </a:prstGeom>
            <a:noFill/>
          </p:spPr>
          <p:txBody>
            <a:bodyPr wrap="none" rtlCol="0">
              <a:spAutoFit/>
            </a:bodyPr>
            <a:lstStyle/>
            <a:p>
              <a:r>
                <a:rPr lang="en-US" sz="1200" dirty="0" err="1" smtClean="0"/>
                <a:t>startY</a:t>
              </a:r>
              <a:endParaRPr lang="en-US" sz="1200" dirty="0"/>
            </a:p>
          </p:txBody>
        </p:sp>
        <p:sp>
          <p:nvSpPr>
            <p:cNvPr id="37" name="TextBox 36"/>
            <p:cNvSpPr txBox="1"/>
            <p:nvPr/>
          </p:nvSpPr>
          <p:spPr>
            <a:xfrm>
              <a:off x="5859068" y="4500702"/>
              <a:ext cx="546560" cy="276999"/>
            </a:xfrm>
            <a:prstGeom prst="rect">
              <a:avLst/>
            </a:prstGeom>
            <a:noFill/>
          </p:spPr>
          <p:txBody>
            <a:bodyPr wrap="none" rtlCol="0">
              <a:spAutoFit/>
            </a:bodyPr>
            <a:lstStyle/>
            <a:p>
              <a:r>
                <a:rPr lang="en-US" sz="1200" dirty="0" err="1" smtClean="0"/>
                <a:t>startY</a:t>
              </a:r>
              <a:endParaRPr lang="en-US" sz="1200" dirty="0"/>
            </a:p>
          </p:txBody>
        </p:sp>
      </p:grpSp>
      <p:sp>
        <p:nvSpPr>
          <p:cNvPr id="42" name="Slide Number Placeholder 41"/>
          <p:cNvSpPr>
            <a:spLocks noGrp="1"/>
          </p:cNvSpPr>
          <p:nvPr>
            <p:ph type="sldNum" sz="quarter" idx="12"/>
          </p:nvPr>
        </p:nvSpPr>
        <p:spPr/>
        <p:txBody>
          <a:bodyPr/>
          <a:lstStyle/>
          <a:p>
            <a:fld id="{5962697A-6C97-4252-9758-8503965A36F3}" type="slidenum">
              <a:rPr lang="en-US" smtClean="0"/>
              <a:t>8</a:t>
            </a:fld>
            <a:endParaRPr lang="en-US"/>
          </a:p>
        </p:txBody>
      </p:sp>
      <p:grpSp>
        <p:nvGrpSpPr>
          <p:cNvPr id="48" name="Group 47"/>
          <p:cNvGrpSpPr/>
          <p:nvPr/>
        </p:nvGrpSpPr>
        <p:grpSpPr>
          <a:xfrm>
            <a:off x="9045839" y="3510625"/>
            <a:ext cx="2773591" cy="2493818"/>
            <a:chOff x="990600" y="3835545"/>
            <a:chExt cx="2773591" cy="2493818"/>
          </a:xfrm>
        </p:grpSpPr>
        <p:cxnSp>
          <p:nvCxnSpPr>
            <p:cNvPr id="43" name="Straight Connector 42"/>
            <p:cNvCxnSpPr/>
            <p:nvPr/>
          </p:nvCxnSpPr>
          <p:spPr>
            <a:xfrm>
              <a:off x="995327" y="5091692"/>
              <a:ext cx="2738474" cy="0"/>
            </a:xfrm>
            <a:prstGeom prst="line">
              <a:avLst/>
            </a:prstGeom>
            <a:ln>
              <a:prstDash val="lgDash"/>
            </a:ln>
          </p:spPr>
          <p:style>
            <a:lnRef idx="1">
              <a:schemeClr val="accent4"/>
            </a:lnRef>
            <a:fillRef idx="0">
              <a:schemeClr val="accent4"/>
            </a:fillRef>
            <a:effectRef idx="0">
              <a:schemeClr val="accent4"/>
            </a:effectRef>
            <a:fontRef idx="minor">
              <a:schemeClr val="tx1"/>
            </a:fontRef>
          </p:style>
        </p:cxnSp>
        <p:sp>
          <p:nvSpPr>
            <p:cNvPr id="44" name="Rectangle 43"/>
            <p:cNvSpPr/>
            <p:nvPr/>
          </p:nvSpPr>
          <p:spPr>
            <a:xfrm>
              <a:off x="990600" y="3835545"/>
              <a:ext cx="2738474" cy="2493818"/>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5" name="Freeform 44"/>
            <p:cNvSpPr/>
            <p:nvPr/>
          </p:nvSpPr>
          <p:spPr>
            <a:xfrm>
              <a:off x="990600" y="4582629"/>
              <a:ext cx="2738474"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905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6" name="TextBox 45"/>
            <p:cNvSpPr txBox="1"/>
            <p:nvPr/>
          </p:nvSpPr>
          <p:spPr>
            <a:xfrm>
              <a:off x="3284701" y="4325119"/>
              <a:ext cx="479490" cy="276999"/>
            </a:xfrm>
            <a:prstGeom prst="rect">
              <a:avLst/>
            </a:prstGeom>
            <a:noFill/>
          </p:spPr>
          <p:txBody>
            <a:bodyPr wrap="none" rtlCol="0">
              <a:spAutoFit/>
            </a:bodyPr>
            <a:lstStyle/>
            <a:p>
              <a:r>
                <a:rPr lang="en-US" sz="1200" dirty="0" err="1" smtClean="0"/>
                <a:t>lastY</a:t>
              </a:r>
              <a:endParaRPr lang="en-US" sz="1200" dirty="0"/>
            </a:p>
          </p:txBody>
        </p:sp>
        <p:sp>
          <p:nvSpPr>
            <p:cNvPr id="47" name="TextBox 46"/>
            <p:cNvSpPr txBox="1"/>
            <p:nvPr/>
          </p:nvSpPr>
          <p:spPr>
            <a:xfrm>
              <a:off x="1013881" y="4834281"/>
              <a:ext cx="546560" cy="276999"/>
            </a:xfrm>
            <a:prstGeom prst="rect">
              <a:avLst/>
            </a:prstGeom>
            <a:noFill/>
          </p:spPr>
          <p:txBody>
            <a:bodyPr wrap="none" rtlCol="0">
              <a:spAutoFit/>
            </a:bodyPr>
            <a:lstStyle/>
            <a:p>
              <a:r>
                <a:rPr lang="en-US" sz="1200" dirty="0" err="1" smtClean="0"/>
                <a:t>startY</a:t>
              </a:r>
              <a:endParaRPr lang="en-US" sz="1200" dirty="0"/>
            </a:p>
          </p:txBody>
        </p:sp>
      </p:grpSp>
      <p:sp>
        <p:nvSpPr>
          <p:cNvPr id="5" name="Rectangular Callout 4"/>
          <p:cNvSpPr/>
          <p:nvPr/>
        </p:nvSpPr>
        <p:spPr>
          <a:xfrm>
            <a:off x="9075915" y="2655120"/>
            <a:ext cx="914400" cy="453700"/>
          </a:xfrm>
          <a:prstGeom prst="wedgeRectCallout">
            <a:avLst>
              <a:gd name="adj1" fmla="val -49116"/>
              <a:gd name="adj2" fmla="val 9680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Too high</a:t>
            </a:r>
            <a:endParaRPr lang="en-US" sz="1600" dirty="0"/>
          </a:p>
        </p:txBody>
      </p:sp>
      <p:sp>
        <p:nvSpPr>
          <p:cNvPr id="6" name="TextBox 5"/>
          <p:cNvSpPr txBox="1"/>
          <p:nvPr/>
        </p:nvSpPr>
        <p:spPr>
          <a:xfrm>
            <a:off x="10785825" y="3237188"/>
            <a:ext cx="1000851" cy="276999"/>
          </a:xfrm>
          <a:prstGeom prst="rect">
            <a:avLst/>
          </a:prstGeom>
          <a:noFill/>
        </p:spPr>
        <p:txBody>
          <a:bodyPr wrap="none" rtlCol="0">
            <a:spAutoFit/>
          </a:bodyPr>
          <a:lstStyle/>
          <a:p>
            <a:pPr algn="r"/>
            <a:r>
              <a:rPr lang="en-US" sz="1200" dirty="0" smtClean="0"/>
              <a:t>Camera max.</a:t>
            </a:r>
            <a:endParaRPr lang="en-US" sz="1200" dirty="0"/>
          </a:p>
        </p:txBody>
      </p:sp>
      <p:sp>
        <p:nvSpPr>
          <p:cNvPr id="30" name="TextBox 29"/>
          <p:cNvSpPr txBox="1"/>
          <p:nvPr/>
        </p:nvSpPr>
        <p:spPr>
          <a:xfrm>
            <a:off x="842927" y="5990193"/>
            <a:ext cx="976614" cy="276999"/>
          </a:xfrm>
          <a:prstGeom prst="rect">
            <a:avLst/>
          </a:prstGeom>
          <a:noFill/>
        </p:spPr>
        <p:txBody>
          <a:bodyPr wrap="none" rtlCol="0">
            <a:spAutoFit/>
          </a:bodyPr>
          <a:lstStyle/>
          <a:p>
            <a:r>
              <a:rPr lang="en-US" sz="1200" dirty="0" smtClean="0"/>
              <a:t>Camera min.</a:t>
            </a:r>
            <a:endParaRPr lang="en-US" sz="1200" dirty="0"/>
          </a:p>
        </p:txBody>
      </p:sp>
      <p:grpSp>
        <p:nvGrpSpPr>
          <p:cNvPr id="9" name="Group 8"/>
          <p:cNvGrpSpPr/>
          <p:nvPr/>
        </p:nvGrpSpPr>
        <p:grpSpPr>
          <a:xfrm>
            <a:off x="6871855" y="675128"/>
            <a:ext cx="4833080" cy="818724"/>
            <a:chOff x="6871855" y="675128"/>
            <a:chExt cx="4833080" cy="818724"/>
          </a:xfrm>
        </p:grpSpPr>
        <p:pic>
          <p:nvPicPr>
            <p:cNvPr id="56" name="Picture 55"/>
            <p:cNvPicPr>
              <a:picLocks noChangeAspect="1"/>
            </p:cNvPicPr>
            <p:nvPr/>
          </p:nvPicPr>
          <p:blipFill rotWithShape="1">
            <a:blip r:embed="rId3"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57" name="Group 56"/>
            <p:cNvGrpSpPr/>
            <p:nvPr/>
          </p:nvGrpSpPr>
          <p:grpSpPr>
            <a:xfrm>
              <a:off x="6958567" y="1232386"/>
              <a:ext cx="1188720" cy="261466"/>
              <a:chOff x="9097613" y="2803479"/>
              <a:chExt cx="1829711" cy="1394315"/>
            </a:xfrm>
          </p:grpSpPr>
          <p:sp>
            <p:nvSpPr>
              <p:cNvPr id="58" name="Freeform 57"/>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9" name="Freeform 58"/>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60" name="Group 59"/>
            <p:cNvGrpSpPr/>
            <p:nvPr/>
          </p:nvGrpSpPr>
          <p:grpSpPr>
            <a:xfrm>
              <a:off x="8146098" y="1078472"/>
              <a:ext cx="1188720" cy="406420"/>
              <a:chOff x="9097607" y="2803479"/>
              <a:chExt cx="1829710" cy="1394315"/>
            </a:xfrm>
          </p:grpSpPr>
          <p:sp>
            <p:nvSpPr>
              <p:cNvPr id="61" name="Freeform 60"/>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2" name="Freeform 61"/>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63" name="Group 62"/>
            <p:cNvGrpSpPr/>
            <p:nvPr/>
          </p:nvGrpSpPr>
          <p:grpSpPr>
            <a:xfrm>
              <a:off x="9334818" y="841762"/>
              <a:ext cx="1188720" cy="640684"/>
              <a:chOff x="9097610" y="2803479"/>
              <a:chExt cx="1829711" cy="1394315"/>
            </a:xfrm>
          </p:grpSpPr>
          <p:sp>
            <p:nvSpPr>
              <p:cNvPr id="64" name="Freeform 63"/>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5" name="Freeform 64"/>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66" name="Group 65"/>
            <p:cNvGrpSpPr/>
            <p:nvPr/>
          </p:nvGrpSpPr>
          <p:grpSpPr>
            <a:xfrm flipH="1">
              <a:off x="10516215" y="844115"/>
              <a:ext cx="1188720" cy="640684"/>
              <a:chOff x="9097610" y="2803479"/>
              <a:chExt cx="1829711" cy="1394315"/>
            </a:xfrm>
          </p:grpSpPr>
          <p:sp>
            <p:nvSpPr>
              <p:cNvPr id="67" name="Freeform 66"/>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8" name="Freeform 67"/>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68877481"/>
      </p:ext>
    </p:extLst>
  </p:cSld>
  <p:clrMapOvr>
    <a:masterClrMapping/>
  </p:clrMapOvr>
  <mc:AlternateContent xmlns:mc="http://schemas.openxmlformats.org/markup-compatibility/2006" xmlns:p14="http://schemas.microsoft.com/office/powerpoint/2010/main">
    <mc:Choice Requires="p14">
      <p:transition spd="slow" p14:dur="2000" advTm="46250"/>
    </mc:Choice>
    <mc:Fallback xmlns="">
      <p:transition spd="slow" advTm="4625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Point Examples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64223" y="1825625"/>
            <a:ext cx="7463553" cy="4351338"/>
          </a:xfrm>
          <a:prstGeom prst="rect">
            <a:avLst/>
          </a:prstGeom>
        </p:spPr>
      </p:pic>
      <p:sp>
        <p:nvSpPr>
          <p:cNvPr id="4" name="Slide Number Placeholder 3"/>
          <p:cNvSpPr>
            <a:spLocks noGrp="1"/>
          </p:cNvSpPr>
          <p:nvPr>
            <p:ph type="sldNum" sz="quarter" idx="12"/>
          </p:nvPr>
        </p:nvSpPr>
        <p:spPr/>
        <p:txBody>
          <a:bodyPr/>
          <a:lstStyle/>
          <a:p>
            <a:fld id="{5962697A-6C97-4252-9758-8503965A36F3}" type="slidenum">
              <a:rPr lang="en-US" smtClean="0"/>
              <a:t>9</a:t>
            </a:fld>
            <a:endParaRPr lang="en-US"/>
          </a:p>
        </p:txBody>
      </p:sp>
      <p:cxnSp>
        <p:nvCxnSpPr>
          <p:cNvPr id="7" name="Straight Connector 6"/>
          <p:cNvCxnSpPr/>
          <p:nvPr/>
        </p:nvCxnSpPr>
        <p:spPr>
          <a:xfrm>
            <a:off x="2586446" y="3509554"/>
            <a:ext cx="316992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6566263" y="2647406"/>
            <a:ext cx="3048000" cy="87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6574972" y="4371703"/>
            <a:ext cx="3048000" cy="87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V="1">
            <a:off x="2638697" y="4371703"/>
            <a:ext cx="3117669" cy="17416"/>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3918857" y="2264228"/>
            <a:ext cx="0" cy="1611086"/>
          </a:xfrm>
          <a:prstGeom prst="line">
            <a:avLst/>
          </a:prstGeom>
        </p:spPr>
        <p:style>
          <a:lnRef idx="1">
            <a:schemeClr val="accent4"/>
          </a:lnRef>
          <a:fillRef idx="0">
            <a:schemeClr val="accent4"/>
          </a:fillRef>
          <a:effectRef idx="0">
            <a:schemeClr val="accent4"/>
          </a:effectRef>
          <a:fontRef idx="minor">
            <a:schemeClr val="tx1"/>
          </a:fontRef>
        </p:style>
      </p:cxnSp>
      <p:cxnSp>
        <p:nvCxnSpPr>
          <p:cNvPr id="15" name="Straight Connector 14"/>
          <p:cNvCxnSpPr/>
          <p:nvPr/>
        </p:nvCxnSpPr>
        <p:spPr>
          <a:xfrm>
            <a:off x="4197531" y="4371703"/>
            <a:ext cx="0" cy="1611086"/>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Straight Connector 15"/>
          <p:cNvCxnSpPr/>
          <p:nvPr/>
        </p:nvCxnSpPr>
        <p:spPr>
          <a:xfrm>
            <a:off x="8011886" y="2194560"/>
            <a:ext cx="0" cy="1611086"/>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p:cNvCxnSpPr/>
          <p:nvPr/>
        </p:nvCxnSpPr>
        <p:spPr>
          <a:xfrm>
            <a:off x="9614263" y="4371703"/>
            <a:ext cx="0" cy="1611086"/>
          </a:xfrm>
          <a:prstGeom prst="line">
            <a:avLst/>
          </a:prstGeom>
        </p:spPr>
        <p:style>
          <a:lnRef idx="1">
            <a:schemeClr val="accent4"/>
          </a:lnRef>
          <a:fillRef idx="0">
            <a:schemeClr val="accent4"/>
          </a:fillRef>
          <a:effectRef idx="0">
            <a:schemeClr val="accent4"/>
          </a:effectRef>
          <a:fontRef idx="minor">
            <a:schemeClr val="tx1"/>
          </a:fontRef>
        </p:style>
      </p:cxnSp>
      <p:sp>
        <p:nvSpPr>
          <p:cNvPr id="19" name="Rectangle 18"/>
          <p:cNvSpPr/>
          <p:nvPr/>
        </p:nvSpPr>
        <p:spPr>
          <a:xfrm>
            <a:off x="6470380" y="1911909"/>
            <a:ext cx="3169920" cy="2177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20" name="Rectangle 19"/>
          <p:cNvSpPr/>
          <p:nvPr/>
        </p:nvSpPr>
        <p:spPr>
          <a:xfrm>
            <a:off x="2570407" y="1976846"/>
            <a:ext cx="3169920" cy="2177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21" name="Rectangle 20"/>
          <p:cNvSpPr/>
          <p:nvPr/>
        </p:nvSpPr>
        <p:spPr>
          <a:xfrm>
            <a:off x="2624722" y="4122172"/>
            <a:ext cx="3169920" cy="2177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22" name="Rectangle 21"/>
          <p:cNvSpPr/>
          <p:nvPr/>
        </p:nvSpPr>
        <p:spPr>
          <a:xfrm>
            <a:off x="6445278" y="4089967"/>
            <a:ext cx="3169920" cy="2177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grpSp>
        <p:nvGrpSpPr>
          <p:cNvPr id="18" name="Group 17"/>
          <p:cNvGrpSpPr/>
          <p:nvPr/>
        </p:nvGrpSpPr>
        <p:grpSpPr>
          <a:xfrm>
            <a:off x="6871855" y="675128"/>
            <a:ext cx="4833080" cy="818724"/>
            <a:chOff x="6871855" y="675128"/>
            <a:chExt cx="4833080" cy="818724"/>
          </a:xfrm>
        </p:grpSpPr>
        <p:pic>
          <p:nvPicPr>
            <p:cNvPr id="23" name="Picture 22"/>
            <p:cNvPicPr>
              <a:picLocks noChangeAspect="1"/>
            </p:cNvPicPr>
            <p:nvPr/>
          </p:nvPicPr>
          <p:blipFill rotWithShape="1">
            <a:blip r:embed="rId4" cstate="email">
              <a:clrChange>
                <a:clrFrom>
                  <a:srgbClr val="314D79"/>
                </a:clrFrom>
                <a:clrTo>
                  <a:srgbClr val="314D79">
                    <a:alpha val="0"/>
                  </a:srgbClr>
                </a:clrTo>
              </a:clrChange>
              <a:extLst>
                <a:ext uri="{28A0092B-C50C-407E-A947-70E740481C1C}">
                  <a14:useLocalDpi xmlns:a14="http://schemas.microsoft.com/office/drawing/2010/main"/>
                </a:ext>
              </a:extLst>
            </a:blip>
            <a:srcRect/>
            <a:stretch/>
          </p:blipFill>
          <p:spPr>
            <a:xfrm>
              <a:off x="6871855" y="675128"/>
              <a:ext cx="813493" cy="673813"/>
            </a:xfrm>
            <a:prstGeom prst="rect">
              <a:avLst/>
            </a:prstGeom>
          </p:spPr>
        </p:pic>
        <p:grpSp>
          <p:nvGrpSpPr>
            <p:cNvPr id="24" name="Group 23"/>
            <p:cNvGrpSpPr/>
            <p:nvPr/>
          </p:nvGrpSpPr>
          <p:grpSpPr>
            <a:xfrm>
              <a:off x="6958567" y="1232386"/>
              <a:ext cx="1188720" cy="261466"/>
              <a:chOff x="9097613" y="2803479"/>
              <a:chExt cx="1829711" cy="1394315"/>
            </a:xfrm>
          </p:grpSpPr>
          <p:sp>
            <p:nvSpPr>
              <p:cNvPr id="34" name="Freeform 33"/>
              <p:cNvSpPr/>
              <p:nvPr/>
            </p:nvSpPr>
            <p:spPr>
              <a:xfrm>
                <a:off x="9097613" y="2817093"/>
                <a:ext cx="1829711" cy="1380701"/>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5" name="Freeform 34"/>
              <p:cNvSpPr/>
              <p:nvPr/>
            </p:nvSpPr>
            <p:spPr>
              <a:xfrm>
                <a:off x="9107054" y="2803479"/>
                <a:ext cx="1819562" cy="891230"/>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5" name="Group 24"/>
            <p:cNvGrpSpPr/>
            <p:nvPr/>
          </p:nvGrpSpPr>
          <p:grpSpPr>
            <a:xfrm>
              <a:off x="8146098" y="1078472"/>
              <a:ext cx="1188720" cy="406420"/>
              <a:chOff x="9097607" y="2803479"/>
              <a:chExt cx="1829710" cy="1394315"/>
            </a:xfrm>
          </p:grpSpPr>
          <p:sp>
            <p:nvSpPr>
              <p:cNvPr id="32" name="Freeform 31"/>
              <p:cNvSpPr/>
              <p:nvPr/>
            </p:nvSpPr>
            <p:spPr>
              <a:xfrm>
                <a:off x="9097607" y="2817091"/>
                <a:ext cx="1829710" cy="1380703"/>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Freeform 32"/>
              <p:cNvSpPr/>
              <p:nvPr/>
            </p:nvSpPr>
            <p:spPr>
              <a:xfrm>
                <a:off x="9107051" y="2803479"/>
                <a:ext cx="1819561" cy="891229"/>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6" name="Group 25"/>
            <p:cNvGrpSpPr/>
            <p:nvPr/>
          </p:nvGrpSpPr>
          <p:grpSpPr>
            <a:xfrm>
              <a:off x="9334818" y="841762"/>
              <a:ext cx="1188720" cy="640684"/>
              <a:chOff x="9097610" y="2803479"/>
              <a:chExt cx="1829711" cy="1394315"/>
            </a:xfrm>
          </p:grpSpPr>
          <p:sp>
            <p:nvSpPr>
              <p:cNvPr id="30" name="Freeform 29"/>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Freeform 30"/>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7" name="Group 26"/>
            <p:cNvGrpSpPr/>
            <p:nvPr/>
          </p:nvGrpSpPr>
          <p:grpSpPr>
            <a:xfrm flipH="1">
              <a:off x="10516215" y="844115"/>
              <a:ext cx="1188720" cy="640684"/>
              <a:chOff x="9097610" y="2803479"/>
              <a:chExt cx="1829711" cy="1394315"/>
            </a:xfrm>
          </p:grpSpPr>
          <p:sp>
            <p:nvSpPr>
              <p:cNvPr id="28" name="Freeform 27"/>
              <p:cNvSpPr/>
              <p:nvPr/>
            </p:nvSpPr>
            <p:spPr>
              <a:xfrm>
                <a:off x="9097610" y="2817092"/>
                <a:ext cx="1829711" cy="1380702"/>
              </a:xfrm>
              <a:custGeom>
                <a:avLst/>
                <a:gdLst>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4" fmla="*/ 1828800 w 1828800"/>
                  <a:gd name="connsiteY4" fmla="*/ 0 h 1394691"/>
                  <a:gd name="connsiteX0" fmla="*/ 0 w 1838037"/>
                  <a:gd name="connsiteY0" fmla="*/ 638294 h 1515749"/>
                  <a:gd name="connsiteX1" fmla="*/ 0 w 1838037"/>
                  <a:gd name="connsiteY1" fmla="*/ 1515749 h 1515749"/>
                  <a:gd name="connsiteX2" fmla="*/ 1819564 w 1838037"/>
                  <a:gd name="connsiteY2" fmla="*/ 1506513 h 1515749"/>
                  <a:gd name="connsiteX3" fmla="*/ 1828800 w 1838037"/>
                  <a:gd name="connsiteY3" fmla="*/ 121058 h 1515749"/>
                  <a:gd name="connsiteX4" fmla="*/ 1838037 w 1838037"/>
                  <a:gd name="connsiteY4" fmla="*/ 56403 h 1515749"/>
                  <a:gd name="connsiteX0" fmla="*/ 0 w 1828800"/>
                  <a:gd name="connsiteY0" fmla="*/ 517236 h 1394691"/>
                  <a:gd name="connsiteX1" fmla="*/ 0 w 1828800"/>
                  <a:gd name="connsiteY1" fmla="*/ 1394691 h 1394691"/>
                  <a:gd name="connsiteX2" fmla="*/ 1819564 w 1828800"/>
                  <a:gd name="connsiteY2" fmla="*/ 1385455 h 1394691"/>
                  <a:gd name="connsiteX3" fmla="*/ 1828800 w 1828800"/>
                  <a:gd name="connsiteY3" fmla="*/ 0 h 1394691"/>
                  <a:gd name="connsiteX0" fmla="*/ 0 w 1838036"/>
                  <a:gd name="connsiteY0" fmla="*/ 609600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38036"/>
                  <a:gd name="connsiteY0" fmla="*/ 18472 h 1487055"/>
                  <a:gd name="connsiteX1" fmla="*/ 0 w 1838036"/>
                  <a:gd name="connsiteY1" fmla="*/ 1487055 h 1487055"/>
                  <a:gd name="connsiteX2" fmla="*/ 1819564 w 1838036"/>
                  <a:gd name="connsiteY2" fmla="*/ 1477819 h 1487055"/>
                  <a:gd name="connsiteX3" fmla="*/ 1838036 w 1838036"/>
                  <a:gd name="connsiteY3" fmla="*/ 0 h 1487055"/>
                  <a:gd name="connsiteX0" fmla="*/ 9236 w 1847272"/>
                  <a:gd name="connsiteY0" fmla="*/ 258617 h 1727200"/>
                  <a:gd name="connsiteX1" fmla="*/ 0 w 1847272"/>
                  <a:gd name="connsiteY1" fmla="*/ 1727200 h 1727200"/>
                  <a:gd name="connsiteX2" fmla="*/ 1819564 w 1847272"/>
                  <a:gd name="connsiteY2" fmla="*/ 1717964 h 1727200"/>
                  <a:gd name="connsiteX3" fmla="*/ 1847272 w 1847272"/>
                  <a:gd name="connsiteY3" fmla="*/ 0 h 1727200"/>
                  <a:gd name="connsiteX0" fmla="*/ 144359 w 1982395"/>
                  <a:gd name="connsiteY0" fmla="*/ 258617 h 1727200"/>
                  <a:gd name="connsiteX1" fmla="*/ 135127 w 1982395"/>
                  <a:gd name="connsiteY1" fmla="*/ 854497 h 1727200"/>
                  <a:gd name="connsiteX2" fmla="*/ 135123 w 1982395"/>
                  <a:gd name="connsiteY2" fmla="*/ 1727200 h 1727200"/>
                  <a:gd name="connsiteX3" fmla="*/ 1954687 w 1982395"/>
                  <a:gd name="connsiteY3" fmla="*/ 1717964 h 1727200"/>
                  <a:gd name="connsiteX4" fmla="*/ 1982395 w 1982395"/>
                  <a:gd name="connsiteY4" fmla="*/ 0 h 1727200"/>
                  <a:gd name="connsiteX0" fmla="*/ 144359 w 2091540"/>
                  <a:gd name="connsiteY0" fmla="*/ 258617 h 1727200"/>
                  <a:gd name="connsiteX1" fmla="*/ 135127 w 2091540"/>
                  <a:gd name="connsiteY1" fmla="*/ 854497 h 1727200"/>
                  <a:gd name="connsiteX2" fmla="*/ 135123 w 2091540"/>
                  <a:gd name="connsiteY2" fmla="*/ 1727200 h 1727200"/>
                  <a:gd name="connsiteX3" fmla="*/ 1954687 w 2091540"/>
                  <a:gd name="connsiteY3" fmla="*/ 1717964 h 1727200"/>
                  <a:gd name="connsiteX4" fmla="*/ 1963928 w 2091540"/>
                  <a:gd name="connsiteY4" fmla="*/ 346497 h 1727200"/>
                  <a:gd name="connsiteX5" fmla="*/ 1982395 w 2091540"/>
                  <a:gd name="connsiteY5" fmla="*/ 0 h 1727200"/>
                  <a:gd name="connsiteX0" fmla="*/ 144359 w 2091540"/>
                  <a:gd name="connsiteY0" fmla="*/ 0 h 1468583"/>
                  <a:gd name="connsiteX1" fmla="*/ 135127 w 2091540"/>
                  <a:gd name="connsiteY1" fmla="*/ 595880 h 1468583"/>
                  <a:gd name="connsiteX2" fmla="*/ 135123 w 2091540"/>
                  <a:gd name="connsiteY2" fmla="*/ 1468583 h 1468583"/>
                  <a:gd name="connsiteX3" fmla="*/ 1954687 w 2091540"/>
                  <a:gd name="connsiteY3" fmla="*/ 1459347 h 1468583"/>
                  <a:gd name="connsiteX4" fmla="*/ 1963928 w 2091540"/>
                  <a:gd name="connsiteY4" fmla="*/ 87880 h 146858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35127 w 2091540"/>
                  <a:gd name="connsiteY0" fmla="*/ 508000 h 1380703"/>
                  <a:gd name="connsiteX1" fmla="*/ 135123 w 2091540"/>
                  <a:gd name="connsiteY1" fmla="*/ 1380703 h 1380703"/>
                  <a:gd name="connsiteX2" fmla="*/ 1954687 w 2091540"/>
                  <a:gd name="connsiteY2" fmla="*/ 1371467 h 1380703"/>
                  <a:gd name="connsiteX3" fmla="*/ 1963928 w 2091540"/>
                  <a:gd name="connsiteY3" fmla="*/ 0 h 1380703"/>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149532 w 2105945"/>
                  <a:gd name="connsiteY0" fmla="*/ 508000 h 1380706"/>
                  <a:gd name="connsiteX1" fmla="*/ 149528 w 2105945"/>
                  <a:gd name="connsiteY1" fmla="*/ 1380703 h 1380706"/>
                  <a:gd name="connsiteX2" fmla="*/ 1969092 w 2105945"/>
                  <a:gd name="connsiteY2" fmla="*/ 1371467 h 1380706"/>
                  <a:gd name="connsiteX3" fmla="*/ 1978333 w 2105945"/>
                  <a:gd name="connsiteY3" fmla="*/ 0 h 1380706"/>
                  <a:gd name="connsiteX0" fmla="*/ 211 w 1956624"/>
                  <a:gd name="connsiteY0" fmla="*/ 508000 h 1380703"/>
                  <a:gd name="connsiteX1" fmla="*/ 207 w 1956624"/>
                  <a:gd name="connsiteY1" fmla="*/ 1380703 h 1380703"/>
                  <a:gd name="connsiteX2" fmla="*/ 1819771 w 1956624"/>
                  <a:gd name="connsiteY2" fmla="*/ 1371467 h 1380703"/>
                  <a:gd name="connsiteX3" fmla="*/ 1829012 w 1956624"/>
                  <a:gd name="connsiteY3" fmla="*/ 0 h 1380703"/>
                  <a:gd name="connsiteX0" fmla="*/ 211 w 1829710"/>
                  <a:gd name="connsiteY0" fmla="*/ 508000 h 1380703"/>
                  <a:gd name="connsiteX1" fmla="*/ 207 w 1829710"/>
                  <a:gd name="connsiteY1" fmla="*/ 1380703 h 1380703"/>
                  <a:gd name="connsiteX2" fmla="*/ 1819771 w 1829710"/>
                  <a:gd name="connsiteY2" fmla="*/ 1371467 h 1380703"/>
                  <a:gd name="connsiteX3" fmla="*/ 1829012 w 1829710"/>
                  <a:gd name="connsiteY3" fmla="*/ 0 h 1380703"/>
                </a:gdLst>
                <a:ahLst/>
                <a:cxnLst>
                  <a:cxn ang="0">
                    <a:pos x="connsiteX0" y="connsiteY0"/>
                  </a:cxn>
                  <a:cxn ang="0">
                    <a:pos x="connsiteX1" y="connsiteY1"/>
                  </a:cxn>
                  <a:cxn ang="0">
                    <a:pos x="connsiteX2" y="connsiteY2"/>
                  </a:cxn>
                  <a:cxn ang="0">
                    <a:pos x="connsiteX3" y="connsiteY3"/>
                  </a:cxn>
                </a:cxnLst>
                <a:rect l="l" t="t" r="r" b="b"/>
                <a:pathLst>
                  <a:path w="1829710" h="1380703">
                    <a:moveTo>
                      <a:pt x="211" y="508000"/>
                    </a:moveTo>
                    <a:cubicBezTo>
                      <a:pt x="-1328" y="752764"/>
                      <a:pt x="6283" y="874407"/>
                      <a:pt x="207" y="1380703"/>
                    </a:cubicBezTo>
                    <a:lnTo>
                      <a:pt x="1819771" y="1371467"/>
                    </a:lnTo>
                    <a:cubicBezTo>
                      <a:pt x="1838245" y="799605"/>
                      <a:pt x="1824394" y="286327"/>
                      <a:pt x="1829012" y="0"/>
                    </a:cubicBezTo>
                  </a:path>
                </a:pathLst>
              </a:custGeom>
              <a:ln w="1270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9" name="Freeform 28"/>
              <p:cNvSpPr/>
              <p:nvPr/>
            </p:nvSpPr>
            <p:spPr>
              <a:xfrm>
                <a:off x="9107054" y="2803479"/>
                <a:ext cx="1819562" cy="891228"/>
              </a:xfrm>
              <a:custGeom>
                <a:avLst/>
                <a:gdLst>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369 h 1200732"/>
                  <a:gd name="connsiteX1" fmla="*/ 221672 w 858981"/>
                  <a:gd name="connsiteY1" fmla="*/ 5 h 1200732"/>
                  <a:gd name="connsiteX2" fmla="*/ 443345 w 858981"/>
                  <a:gd name="connsiteY2" fmla="*/ 609605 h 1200732"/>
                  <a:gd name="connsiteX3" fmla="*/ 637309 w 858981"/>
                  <a:gd name="connsiteY3" fmla="*/ 1200732 h 1200732"/>
                  <a:gd name="connsiteX4" fmla="*/ 858981 w 858981"/>
                  <a:gd name="connsiteY4" fmla="*/ 609605 h 120073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858981"/>
                  <a:gd name="connsiteY0" fmla="*/ 600479 h 1200842"/>
                  <a:gd name="connsiteX1" fmla="*/ 221672 w 858981"/>
                  <a:gd name="connsiteY1" fmla="*/ 115 h 1200842"/>
                  <a:gd name="connsiteX2" fmla="*/ 443345 w 858981"/>
                  <a:gd name="connsiteY2" fmla="*/ 609715 h 1200842"/>
                  <a:gd name="connsiteX3" fmla="*/ 637309 w 858981"/>
                  <a:gd name="connsiteY3" fmla="*/ 1200842 h 1200842"/>
                  <a:gd name="connsiteX4" fmla="*/ 858981 w 858981"/>
                  <a:gd name="connsiteY4" fmla="*/ 609715 h 1200842"/>
                  <a:gd name="connsiteX0" fmla="*/ 0 w 637309"/>
                  <a:gd name="connsiteY0" fmla="*/ 115 h 1200842"/>
                  <a:gd name="connsiteX1" fmla="*/ 221673 w 637309"/>
                  <a:gd name="connsiteY1" fmla="*/ 609715 h 1200842"/>
                  <a:gd name="connsiteX2" fmla="*/ 415637 w 637309"/>
                  <a:gd name="connsiteY2" fmla="*/ 1200842 h 1200842"/>
                  <a:gd name="connsiteX3" fmla="*/ 637309 w 637309"/>
                  <a:gd name="connsiteY3" fmla="*/ 609715 h 1200842"/>
                  <a:gd name="connsiteX0" fmla="*/ 0 w 650596"/>
                  <a:gd name="connsiteY0" fmla="*/ 115 h 1200842"/>
                  <a:gd name="connsiteX1" fmla="*/ 221673 w 650596"/>
                  <a:gd name="connsiteY1" fmla="*/ 609715 h 1200842"/>
                  <a:gd name="connsiteX2" fmla="*/ 415637 w 650596"/>
                  <a:gd name="connsiteY2" fmla="*/ 1200842 h 1200842"/>
                  <a:gd name="connsiteX3" fmla="*/ 637309 w 650596"/>
                  <a:gd name="connsiteY3" fmla="*/ 609715 h 1200842"/>
                  <a:gd name="connsiteX4" fmla="*/ 625056 w 650596"/>
                  <a:gd name="connsiteY4" fmla="*/ 605608 h 1200842"/>
                  <a:gd name="connsiteX0" fmla="*/ 0 w 781278"/>
                  <a:gd name="connsiteY0" fmla="*/ 115 h 1200842"/>
                  <a:gd name="connsiteX1" fmla="*/ 221673 w 781278"/>
                  <a:gd name="connsiteY1" fmla="*/ 609715 h 1200842"/>
                  <a:gd name="connsiteX2" fmla="*/ 415637 w 781278"/>
                  <a:gd name="connsiteY2" fmla="*/ 1200842 h 1200842"/>
                  <a:gd name="connsiteX3" fmla="*/ 637309 w 781278"/>
                  <a:gd name="connsiteY3" fmla="*/ 609715 h 1200842"/>
                  <a:gd name="connsiteX4" fmla="*/ 781235 w 781278"/>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66"/>
                  <a:gd name="connsiteY0" fmla="*/ 115 h 1200842"/>
                  <a:gd name="connsiteX1" fmla="*/ 221673 w 781266"/>
                  <a:gd name="connsiteY1" fmla="*/ 609715 h 1200842"/>
                  <a:gd name="connsiteX2" fmla="*/ 415637 w 781266"/>
                  <a:gd name="connsiteY2" fmla="*/ 1200842 h 1200842"/>
                  <a:gd name="connsiteX3" fmla="*/ 637309 w 781266"/>
                  <a:gd name="connsiteY3" fmla="*/ 609715 h 1200842"/>
                  <a:gd name="connsiteX4" fmla="*/ 781235 w 781266"/>
                  <a:gd name="connsiteY4" fmla="*/ 32953 h 1200842"/>
                  <a:gd name="connsiteX0" fmla="*/ 0 w 781296"/>
                  <a:gd name="connsiteY0" fmla="*/ 115 h 1200842"/>
                  <a:gd name="connsiteX1" fmla="*/ 221673 w 781296"/>
                  <a:gd name="connsiteY1" fmla="*/ 609715 h 1200842"/>
                  <a:gd name="connsiteX2" fmla="*/ 415637 w 781296"/>
                  <a:gd name="connsiteY2" fmla="*/ 1200842 h 1200842"/>
                  <a:gd name="connsiteX3" fmla="*/ 637309 w 781296"/>
                  <a:gd name="connsiteY3" fmla="*/ 609715 h 1200842"/>
                  <a:gd name="connsiteX4" fmla="*/ 781235 w 781296"/>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2"/>
                  <a:gd name="connsiteY0" fmla="*/ 115 h 1200842"/>
                  <a:gd name="connsiteX1" fmla="*/ 221673 w 815982"/>
                  <a:gd name="connsiteY1" fmla="*/ 609715 h 1200842"/>
                  <a:gd name="connsiteX2" fmla="*/ 415637 w 815982"/>
                  <a:gd name="connsiteY2" fmla="*/ 1200842 h 1200842"/>
                  <a:gd name="connsiteX3" fmla="*/ 637309 w 815982"/>
                  <a:gd name="connsiteY3" fmla="*/ 609715 h 1200842"/>
                  <a:gd name="connsiteX4" fmla="*/ 815941 w 815982"/>
                  <a:gd name="connsiteY4" fmla="*/ 32953 h 1200842"/>
                  <a:gd name="connsiteX0" fmla="*/ 0 w 815980"/>
                  <a:gd name="connsiteY0" fmla="*/ 115 h 1200842"/>
                  <a:gd name="connsiteX1" fmla="*/ 221673 w 815980"/>
                  <a:gd name="connsiteY1" fmla="*/ 609715 h 1200842"/>
                  <a:gd name="connsiteX2" fmla="*/ 415637 w 815980"/>
                  <a:gd name="connsiteY2" fmla="*/ 1200842 h 1200842"/>
                  <a:gd name="connsiteX3" fmla="*/ 637309 w 815980"/>
                  <a:gd name="connsiteY3" fmla="*/ 609715 h 1200842"/>
                  <a:gd name="connsiteX4" fmla="*/ 815941 w 815980"/>
                  <a:gd name="connsiteY4" fmla="*/ 32953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20319"/>
                  <a:gd name="connsiteY0" fmla="*/ 115 h 1200842"/>
                  <a:gd name="connsiteX1" fmla="*/ 221673 w 820319"/>
                  <a:gd name="connsiteY1" fmla="*/ 609715 h 1200842"/>
                  <a:gd name="connsiteX2" fmla="*/ 415637 w 820319"/>
                  <a:gd name="connsiteY2" fmla="*/ 1200842 h 1200842"/>
                  <a:gd name="connsiteX3" fmla="*/ 637309 w 820319"/>
                  <a:gd name="connsiteY3" fmla="*/ 609715 h 1200842"/>
                  <a:gd name="connsiteX4" fmla="*/ 820279 w 820319"/>
                  <a:gd name="connsiteY4" fmla="*/ 23717 h 1200842"/>
                  <a:gd name="connsiteX0" fmla="*/ 0 w 894056"/>
                  <a:gd name="connsiteY0" fmla="*/ 115 h 1200842"/>
                  <a:gd name="connsiteX1" fmla="*/ 221673 w 894056"/>
                  <a:gd name="connsiteY1" fmla="*/ 609715 h 1200842"/>
                  <a:gd name="connsiteX2" fmla="*/ 415637 w 894056"/>
                  <a:gd name="connsiteY2" fmla="*/ 1200842 h 1200842"/>
                  <a:gd name="connsiteX3" fmla="*/ 637309 w 894056"/>
                  <a:gd name="connsiteY3" fmla="*/ 609715 h 1200842"/>
                  <a:gd name="connsiteX4" fmla="*/ 894030 w 894056"/>
                  <a:gd name="connsiteY4" fmla="*/ 337754 h 1200842"/>
                  <a:gd name="connsiteX0" fmla="*/ 0 w 876706"/>
                  <a:gd name="connsiteY0" fmla="*/ 115 h 1200842"/>
                  <a:gd name="connsiteX1" fmla="*/ 221673 w 876706"/>
                  <a:gd name="connsiteY1" fmla="*/ 609715 h 1200842"/>
                  <a:gd name="connsiteX2" fmla="*/ 415637 w 876706"/>
                  <a:gd name="connsiteY2" fmla="*/ 1200842 h 1200842"/>
                  <a:gd name="connsiteX3" fmla="*/ 637309 w 876706"/>
                  <a:gd name="connsiteY3" fmla="*/ 609715 h 1200842"/>
                  <a:gd name="connsiteX4" fmla="*/ 876677 w 876706"/>
                  <a:gd name="connsiteY4" fmla="*/ 236154 h 1200842"/>
                  <a:gd name="connsiteX0" fmla="*/ 0 w 807308"/>
                  <a:gd name="connsiteY0" fmla="*/ 115 h 1200842"/>
                  <a:gd name="connsiteX1" fmla="*/ 221673 w 807308"/>
                  <a:gd name="connsiteY1" fmla="*/ 609715 h 1200842"/>
                  <a:gd name="connsiteX2" fmla="*/ 415637 w 807308"/>
                  <a:gd name="connsiteY2" fmla="*/ 1200842 h 1200842"/>
                  <a:gd name="connsiteX3" fmla="*/ 637309 w 807308"/>
                  <a:gd name="connsiteY3" fmla="*/ 609715 h 1200842"/>
                  <a:gd name="connsiteX4" fmla="*/ 807264 w 807308"/>
                  <a:gd name="connsiteY4" fmla="*/ 42191 h 1200842"/>
                  <a:gd name="connsiteX0" fmla="*/ 0 w 818674"/>
                  <a:gd name="connsiteY0" fmla="*/ 5674 h 1206401"/>
                  <a:gd name="connsiteX1" fmla="*/ 221673 w 818674"/>
                  <a:gd name="connsiteY1" fmla="*/ 615274 h 1206401"/>
                  <a:gd name="connsiteX2" fmla="*/ 415637 w 818674"/>
                  <a:gd name="connsiteY2" fmla="*/ 1206401 h 1206401"/>
                  <a:gd name="connsiteX3" fmla="*/ 637309 w 818674"/>
                  <a:gd name="connsiteY3" fmla="*/ 615274 h 1206401"/>
                  <a:gd name="connsiteX4" fmla="*/ 807264 w 818674"/>
                  <a:gd name="connsiteY4" fmla="*/ 47750 h 1206401"/>
                  <a:gd name="connsiteX5" fmla="*/ 802926 w 818674"/>
                  <a:gd name="connsiteY5" fmla="*/ 29276 h 1206401"/>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08"/>
                  <a:gd name="connsiteY0" fmla="*/ 116 h 1200843"/>
                  <a:gd name="connsiteX1" fmla="*/ 221673 w 959108"/>
                  <a:gd name="connsiteY1" fmla="*/ 609716 h 1200843"/>
                  <a:gd name="connsiteX2" fmla="*/ 415637 w 959108"/>
                  <a:gd name="connsiteY2" fmla="*/ 1200843 h 1200843"/>
                  <a:gd name="connsiteX3" fmla="*/ 637309 w 959108"/>
                  <a:gd name="connsiteY3" fmla="*/ 609716 h 1200843"/>
                  <a:gd name="connsiteX4" fmla="*/ 807264 w 959108"/>
                  <a:gd name="connsiteY4" fmla="*/ 42192 h 1200843"/>
                  <a:gd name="connsiteX5" fmla="*/ 959104 w 959108"/>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959116"/>
                  <a:gd name="connsiteY0" fmla="*/ 116 h 1200843"/>
                  <a:gd name="connsiteX1" fmla="*/ 221673 w 959116"/>
                  <a:gd name="connsiteY1" fmla="*/ 609716 h 1200843"/>
                  <a:gd name="connsiteX2" fmla="*/ 415637 w 959116"/>
                  <a:gd name="connsiteY2" fmla="*/ 1200843 h 1200843"/>
                  <a:gd name="connsiteX3" fmla="*/ 637309 w 959116"/>
                  <a:gd name="connsiteY3" fmla="*/ 609716 h 1200843"/>
                  <a:gd name="connsiteX4" fmla="*/ 807264 w 959116"/>
                  <a:gd name="connsiteY4" fmla="*/ 42192 h 1200843"/>
                  <a:gd name="connsiteX5" fmla="*/ 959104 w 959116"/>
                  <a:gd name="connsiteY5" fmla="*/ 291573 h 1200843"/>
                  <a:gd name="connsiteX0" fmla="*/ 0 w 807264"/>
                  <a:gd name="connsiteY0" fmla="*/ 116 h 1200843"/>
                  <a:gd name="connsiteX1" fmla="*/ 221673 w 807264"/>
                  <a:gd name="connsiteY1" fmla="*/ 609716 h 1200843"/>
                  <a:gd name="connsiteX2" fmla="*/ 415637 w 807264"/>
                  <a:gd name="connsiteY2" fmla="*/ 1200843 h 1200843"/>
                  <a:gd name="connsiteX3" fmla="*/ 637309 w 807264"/>
                  <a:gd name="connsiteY3" fmla="*/ 609716 h 1200843"/>
                  <a:gd name="connsiteX4" fmla="*/ 807264 w 807264"/>
                  <a:gd name="connsiteY4" fmla="*/ 42192 h 1200843"/>
                  <a:gd name="connsiteX0" fmla="*/ 0 w 807264"/>
                  <a:gd name="connsiteY0" fmla="*/ 130 h 1200857"/>
                  <a:gd name="connsiteX1" fmla="*/ 221673 w 807264"/>
                  <a:gd name="connsiteY1" fmla="*/ 609730 h 1200857"/>
                  <a:gd name="connsiteX2" fmla="*/ 415637 w 807264"/>
                  <a:gd name="connsiteY2" fmla="*/ 1200857 h 1200857"/>
                  <a:gd name="connsiteX3" fmla="*/ 637309 w 807264"/>
                  <a:gd name="connsiteY3" fmla="*/ 609730 h 1200857"/>
                  <a:gd name="connsiteX4" fmla="*/ 807264 w 807264"/>
                  <a:gd name="connsiteY4" fmla="*/ 42206 h 1200857"/>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07264"/>
                  <a:gd name="connsiteY0" fmla="*/ 130 h 1200879"/>
                  <a:gd name="connsiteX1" fmla="*/ 221673 w 807264"/>
                  <a:gd name="connsiteY1" fmla="*/ 609730 h 1200879"/>
                  <a:gd name="connsiteX2" fmla="*/ 415637 w 807264"/>
                  <a:gd name="connsiteY2" fmla="*/ 1200857 h 1200879"/>
                  <a:gd name="connsiteX3" fmla="*/ 632971 w 807264"/>
                  <a:gd name="connsiteY3" fmla="*/ 591258 h 1200879"/>
                  <a:gd name="connsiteX4" fmla="*/ 807264 w 807264"/>
                  <a:gd name="connsiteY4" fmla="*/ 42206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879"/>
                  <a:gd name="connsiteX1" fmla="*/ 221673 w 824617"/>
                  <a:gd name="connsiteY1" fmla="*/ 609730 h 1200879"/>
                  <a:gd name="connsiteX2" fmla="*/ 415637 w 824617"/>
                  <a:gd name="connsiteY2" fmla="*/ 1200857 h 1200879"/>
                  <a:gd name="connsiteX3" fmla="*/ 632971 w 824617"/>
                  <a:gd name="connsiteY3" fmla="*/ 591258 h 1200879"/>
                  <a:gd name="connsiteX4" fmla="*/ 824617 w 824617"/>
                  <a:gd name="connsiteY4" fmla="*/ 5261 h 1200879"/>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50324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130 h 1200907"/>
                  <a:gd name="connsiteX1" fmla="*/ 221673 w 824617"/>
                  <a:gd name="connsiteY1" fmla="*/ 609730 h 1200907"/>
                  <a:gd name="connsiteX2" fmla="*/ 415637 w 824617"/>
                  <a:gd name="connsiteY2" fmla="*/ 1200857 h 1200907"/>
                  <a:gd name="connsiteX3" fmla="*/ 632971 w 824617"/>
                  <a:gd name="connsiteY3" fmla="*/ 582021 h 1200907"/>
                  <a:gd name="connsiteX4" fmla="*/ 824617 w 824617"/>
                  <a:gd name="connsiteY4" fmla="*/ 5261 h 1200907"/>
                  <a:gd name="connsiteX0" fmla="*/ 0 w 824617"/>
                  <a:gd name="connsiteY0" fmla="*/ 210 h 1201538"/>
                  <a:gd name="connsiteX1" fmla="*/ 217508 w 824617"/>
                  <a:gd name="connsiteY1" fmla="*/ 480501 h 1201538"/>
                  <a:gd name="connsiteX2" fmla="*/ 415637 w 824617"/>
                  <a:gd name="connsiteY2" fmla="*/ 1200937 h 1201538"/>
                  <a:gd name="connsiteX3" fmla="*/ 632971 w 824617"/>
                  <a:gd name="connsiteY3" fmla="*/ 582101 h 1201538"/>
                  <a:gd name="connsiteX4" fmla="*/ 824617 w 824617"/>
                  <a:gd name="connsiteY4" fmla="*/ 5341 h 1201538"/>
                  <a:gd name="connsiteX0" fmla="*/ 0 w 824617"/>
                  <a:gd name="connsiteY0" fmla="*/ 135 h 980000"/>
                  <a:gd name="connsiteX1" fmla="*/ 217508 w 824617"/>
                  <a:gd name="connsiteY1" fmla="*/ 480426 h 980000"/>
                  <a:gd name="connsiteX2" fmla="*/ 415637 w 824617"/>
                  <a:gd name="connsiteY2" fmla="*/ 979189 h 980000"/>
                  <a:gd name="connsiteX3" fmla="*/ 632971 w 824617"/>
                  <a:gd name="connsiteY3" fmla="*/ 582026 h 980000"/>
                  <a:gd name="connsiteX4" fmla="*/ 824617 w 824617"/>
                  <a:gd name="connsiteY4" fmla="*/ 5266 h 980000"/>
                  <a:gd name="connsiteX0" fmla="*/ 0 w 824617"/>
                  <a:gd name="connsiteY0" fmla="*/ 135 h 982365"/>
                  <a:gd name="connsiteX1" fmla="*/ 217508 w 824617"/>
                  <a:gd name="connsiteY1" fmla="*/ 480426 h 982365"/>
                  <a:gd name="connsiteX2" fmla="*/ 415637 w 824617"/>
                  <a:gd name="connsiteY2" fmla="*/ 979189 h 982365"/>
                  <a:gd name="connsiteX3" fmla="*/ 628806 w 824617"/>
                  <a:gd name="connsiteY3" fmla="*/ 231045 h 982365"/>
                  <a:gd name="connsiteX4" fmla="*/ 824617 w 824617"/>
                  <a:gd name="connsiteY4" fmla="*/ 5266 h 982365"/>
                  <a:gd name="connsiteX0" fmla="*/ 0 w 832946"/>
                  <a:gd name="connsiteY0" fmla="*/ 198069 h 1180299"/>
                  <a:gd name="connsiteX1" fmla="*/ 217508 w 832946"/>
                  <a:gd name="connsiteY1" fmla="*/ 678360 h 1180299"/>
                  <a:gd name="connsiteX2" fmla="*/ 415637 w 832946"/>
                  <a:gd name="connsiteY2" fmla="*/ 1177123 h 1180299"/>
                  <a:gd name="connsiteX3" fmla="*/ 628806 w 832946"/>
                  <a:gd name="connsiteY3" fmla="*/ 428979 h 1180299"/>
                  <a:gd name="connsiteX4" fmla="*/ 832946 w 832946"/>
                  <a:gd name="connsiteY4" fmla="*/ 0 h 1180299"/>
                  <a:gd name="connsiteX0" fmla="*/ 0 w 828781"/>
                  <a:gd name="connsiteY0" fmla="*/ 271960 h 1254190"/>
                  <a:gd name="connsiteX1" fmla="*/ 217508 w 828781"/>
                  <a:gd name="connsiteY1" fmla="*/ 752251 h 1254190"/>
                  <a:gd name="connsiteX2" fmla="*/ 415637 w 828781"/>
                  <a:gd name="connsiteY2" fmla="*/ 1251014 h 1254190"/>
                  <a:gd name="connsiteX3" fmla="*/ 628806 w 828781"/>
                  <a:gd name="connsiteY3" fmla="*/ 502870 h 1254190"/>
                  <a:gd name="connsiteX4" fmla="*/ 828781 w 828781"/>
                  <a:gd name="connsiteY4" fmla="*/ 0 h 1254190"/>
                  <a:gd name="connsiteX0" fmla="*/ 0 w 828781"/>
                  <a:gd name="connsiteY0" fmla="*/ 271960 h 1254672"/>
                  <a:gd name="connsiteX1" fmla="*/ 217508 w 828781"/>
                  <a:gd name="connsiteY1" fmla="*/ 752251 h 1254672"/>
                  <a:gd name="connsiteX2" fmla="*/ 415637 w 828781"/>
                  <a:gd name="connsiteY2" fmla="*/ 1251014 h 1254672"/>
                  <a:gd name="connsiteX3" fmla="*/ 628806 w 828781"/>
                  <a:gd name="connsiteY3" fmla="*/ 502870 h 1254672"/>
                  <a:gd name="connsiteX4" fmla="*/ 828781 w 828781"/>
                  <a:gd name="connsiteY4" fmla="*/ 0 h 1254672"/>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8781"/>
                  <a:gd name="connsiteY0" fmla="*/ 271960 h 1251069"/>
                  <a:gd name="connsiteX1" fmla="*/ 217508 w 828781"/>
                  <a:gd name="connsiteY1" fmla="*/ 752251 h 1251069"/>
                  <a:gd name="connsiteX2" fmla="*/ 415637 w 828781"/>
                  <a:gd name="connsiteY2" fmla="*/ 1251014 h 1251069"/>
                  <a:gd name="connsiteX3" fmla="*/ 628806 w 828781"/>
                  <a:gd name="connsiteY3" fmla="*/ 502870 h 1251069"/>
                  <a:gd name="connsiteX4" fmla="*/ 828781 w 828781"/>
                  <a:gd name="connsiteY4" fmla="*/ 0 h 1251069"/>
                  <a:gd name="connsiteX0" fmla="*/ 0 w 820451"/>
                  <a:gd name="connsiteY0" fmla="*/ 1113015 h 2092124"/>
                  <a:gd name="connsiteX1" fmla="*/ 217508 w 820451"/>
                  <a:gd name="connsiteY1" fmla="*/ 1593306 h 2092124"/>
                  <a:gd name="connsiteX2" fmla="*/ 415637 w 820451"/>
                  <a:gd name="connsiteY2" fmla="*/ 2092069 h 2092124"/>
                  <a:gd name="connsiteX3" fmla="*/ 628806 w 820451"/>
                  <a:gd name="connsiteY3" fmla="*/ 1343925 h 2092124"/>
                  <a:gd name="connsiteX4" fmla="*/ 820451 w 820451"/>
                  <a:gd name="connsiteY4" fmla="*/ 0 h 2092124"/>
                  <a:gd name="connsiteX0" fmla="*/ 0 w 820451"/>
                  <a:gd name="connsiteY0" fmla="*/ 1113015 h 2118505"/>
                  <a:gd name="connsiteX1" fmla="*/ 217508 w 820451"/>
                  <a:gd name="connsiteY1" fmla="*/ 1593306 h 2118505"/>
                  <a:gd name="connsiteX2" fmla="*/ 415637 w 820451"/>
                  <a:gd name="connsiteY2" fmla="*/ 2092069 h 2118505"/>
                  <a:gd name="connsiteX3" fmla="*/ 641301 w 820451"/>
                  <a:gd name="connsiteY3" fmla="*/ 783224 h 2118505"/>
                  <a:gd name="connsiteX4" fmla="*/ 820451 w 820451"/>
                  <a:gd name="connsiteY4" fmla="*/ 0 h 2118505"/>
                  <a:gd name="connsiteX0" fmla="*/ 0 w 820451"/>
                  <a:gd name="connsiteY0" fmla="*/ 1113015 h 2058326"/>
                  <a:gd name="connsiteX1" fmla="*/ 217508 w 820451"/>
                  <a:gd name="connsiteY1" fmla="*/ 1593306 h 2058326"/>
                  <a:gd name="connsiteX2" fmla="*/ 411472 w 820451"/>
                  <a:gd name="connsiteY2" fmla="*/ 2031995 h 2058326"/>
                  <a:gd name="connsiteX3" fmla="*/ 641301 w 820451"/>
                  <a:gd name="connsiteY3" fmla="*/ 783224 h 2058326"/>
                  <a:gd name="connsiteX4" fmla="*/ 820451 w 820451"/>
                  <a:gd name="connsiteY4" fmla="*/ 0 h 2058326"/>
                  <a:gd name="connsiteX0" fmla="*/ 0 w 820451"/>
                  <a:gd name="connsiteY0" fmla="*/ 1113015 h 2048431"/>
                  <a:gd name="connsiteX1" fmla="*/ 213343 w 820451"/>
                  <a:gd name="connsiteY1" fmla="*/ 1473155 h 2048431"/>
                  <a:gd name="connsiteX2" fmla="*/ 411472 w 820451"/>
                  <a:gd name="connsiteY2" fmla="*/ 2031995 h 2048431"/>
                  <a:gd name="connsiteX3" fmla="*/ 641301 w 820451"/>
                  <a:gd name="connsiteY3" fmla="*/ 783224 h 2048431"/>
                  <a:gd name="connsiteX4" fmla="*/ 820451 w 820451"/>
                  <a:gd name="connsiteY4" fmla="*/ 0 h 2048431"/>
                  <a:gd name="connsiteX0" fmla="*/ 0 w 820451"/>
                  <a:gd name="connsiteY0" fmla="*/ 1113015 h 1950929"/>
                  <a:gd name="connsiteX1" fmla="*/ 213343 w 820451"/>
                  <a:gd name="connsiteY1" fmla="*/ 1473155 h 1950929"/>
                  <a:gd name="connsiteX2" fmla="*/ 415637 w 820451"/>
                  <a:gd name="connsiteY2" fmla="*/ 1931869 h 1950929"/>
                  <a:gd name="connsiteX3" fmla="*/ 641301 w 820451"/>
                  <a:gd name="connsiteY3" fmla="*/ 783224 h 1950929"/>
                  <a:gd name="connsiteX4" fmla="*/ 820451 w 820451"/>
                  <a:gd name="connsiteY4" fmla="*/ 0 h 1950929"/>
                  <a:gd name="connsiteX0" fmla="*/ 0 w 820451"/>
                  <a:gd name="connsiteY0" fmla="*/ 1113015 h 1937290"/>
                  <a:gd name="connsiteX1" fmla="*/ 213343 w 820451"/>
                  <a:gd name="connsiteY1" fmla="*/ 1473155 h 1937290"/>
                  <a:gd name="connsiteX2" fmla="*/ 415637 w 820451"/>
                  <a:gd name="connsiteY2" fmla="*/ 1931869 h 1937290"/>
                  <a:gd name="connsiteX3" fmla="*/ 641301 w 820451"/>
                  <a:gd name="connsiteY3" fmla="*/ 783224 h 1937290"/>
                  <a:gd name="connsiteX4" fmla="*/ 820451 w 820451"/>
                  <a:gd name="connsiteY4" fmla="*/ 0 h 1937290"/>
                  <a:gd name="connsiteX0" fmla="*/ 0 w 820451"/>
                  <a:gd name="connsiteY0" fmla="*/ 1113015 h 1932414"/>
                  <a:gd name="connsiteX1" fmla="*/ 213343 w 820451"/>
                  <a:gd name="connsiteY1" fmla="*/ 1473155 h 1932414"/>
                  <a:gd name="connsiteX2" fmla="*/ 415637 w 820451"/>
                  <a:gd name="connsiteY2" fmla="*/ 1931869 h 1932414"/>
                  <a:gd name="connsiteX3" fmla="*/ 641301 w 820451"/>
                  <a:gd name="connsiteY3" fmla="*/ 783224 h 1932414"/>
                  <a:gd name="connsiteX4" fmla="*/ 820451 w 820451"/>
                  <a:gd name="connsiteY4" fmla="*/ 0 h 1932414"/>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31891"/>
                  <a:gd name="connsiteX1" fmla="*/ 213343 w 820451"/>
                  <a:gd name="connsiteY1" fmla="*/ 1473155 h 1931891"/>
                  <a:gd name="connsiteX2" fmla="*/ 415637 w 820451"/>
                  <a:gd name="connsiteY2" fmla="*/ 1931869 h 1931891"/>
                  <a:gd name="connsiteX3" fmla="*/ 641301 w 820451"/>
                  <a:gd name="connsiteY3" fmla="*/ 783224 h 1931891"/>
                  <a:gd name="connsiteX4" fmla="*/ 820451 w 820451"/>
                  <a:gd name="connsiteY4" fmla="*/ 0 h 1931891"/>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53140"/>
                  <a:gd name="connsiteX1" fmla="*/ 213343 w 820451"/>
                  <a:gd name="connsiteY1" fmla="*/ 1473155 h 1953140"/>
                  <a:gd name="connsiteX2" fmla="*/ 415637 w 820451"/>
                  <a:gd name="connsiteY2" fmla="*/ 1931869 h 1953140"/>
                  <a:gd name="connsiteX3" fmla="*/ 632971 w 820451"/>
                  <a:gd name="connsiteY3" fmla="*/ 803250 h 1953140"/>
                  <a:gd name="connsiteX4" fmla="*/ 820451 w 820451"/>
                  <a:gd name="connsiteY4" fmla="*/ 0 h 1953140"/>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 name="connsiteX0" fmla="*/ 0 w 820451"/>
                  <a:gd name="connsiteY0" fmla="*/ 1113015 h 1932246"/>
                  <a:gd name="connsiteX1" fmla="*/ 213343 w 820451"/>
                  <a:gd name="connsiteY1" fmla="*/ 1473155 h 1932246"/>
                  <a:gd name="connsiteX2" fmla="*/ 415637 w 820451"/>
                  <a:gd name="connsiteY2" fmla="*/ 1931869 h 1932246"/>
                  <a:gd name="connsiteX3" fmla="*/ 632971 w 820451"/>
                  <a:gd name="connsiteY3" fmla="*/ 803250 h 1932246"/>
                  <a:gd name="connsiteX4" fmla="*/ 820451 w 820451"/>
                  <a:gd name="connsiteY4" fmla="*/ 0 h 193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51" h="1932246">
                    <a:moveTo>
                      <a:pt x="0" y="1113015"/>
                    </a:moveTo>
                    <a:cubicBezTo>
                      <a:pt x="104259" y="1105317"/>
                      <a:pt x="144070" y="1256582"/>
                      <a:pt x="213343" y="1473155"/>
                    </a:cubicBezTo>
                    <a:cubicBezTo>
                      <a:pt x="282616" y="1689728"/>
                      <a:pt x="316545" y="1943395"/>
                      <a:pt x="415637" y="1931869"/>
                    </a:cubicBezTo>
                    <a:cubicBezTo>
                      <a:pt x="514729" y="1920343"/>
                      <a:pt x="582161" y="1325479"/>
                      <a:pt x="632971" y="803250"/>
                    </a:cubicBezTo>
                    <a:cubicBezTo>
                      <a:pt x="683781" y="281021"/>
                      <a:pt x="709899" y="45354"/>
                      <a:pt x="820451" y="0"/>
                    </a:cubicBezTo>
                  </a:path>
                </a:pathLst>
              </a:custGeom>
              <a:ln w="127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2545636050"/>
      </p:ext>
    </p:extLst>
  </p:cSld>
  <p:clrMapOvr>
    <a:masterClrMapping/>
  </p:clrMapOvr>
  <mc:AlternateContent xmlns:mc="http://schemas.openxmlformats.org/markup-compatibility/2006" xmlns:p14="http://schemas.microsoft.com/office/powerpoint/2010/main">
    <mc:Choice Requires="p14">
      <p:transition spd="slow" p14:dur="2000" advTm="38350"/>
    </mc:Choice>
    <mc:Fallback xmlns="">
      <p:transition spd="slow" advTm="3835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6332</Words>
  <Application>Microsoft Office PowerPoint</Application>
  <PresentationFormat>Widescreen</PresentationFormat>
  <Paragraphs>617</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Consolas</vt:lpstr>
      <vt:lpstr>Courier New</vt:lpstr>
      <vt:lpstr>Tarzan</vt:lpstr>
      <vt:lpstr>Tarzan-DW</vt:lpstr>
      <vt:lpstr>Wingdings</vt:lpstr>
      <vt:lpstr>Office Theme</vt:lpstr>
      <vt:lpstr>MAKING GROUND</vt:lpstr>
      <vt:lpstr>About KATSU ENTERTAINMENT</vt:lpstr>
      <vt:lpstr>About Warhammer: DOOMWHEEL</vt:lpstr>
      <vt:lpstr>Generated Levels (                 )</vt:lpstr>
      <vt:lpstr>Endless Ground</vt:lpstr>
      <vt:lpstr>Peaks And Valleys</vt:lpstr>
      <vt:lpstr>Cosine vs. Sine</vt:lpstr>
      <vt:lpstr>Endless Peaks And Valleys</vt:lpstr>
      <vt:lpstr>Low Point Examples</vt:lpstr>
      <vt:lpstr>Enforce Camera Bounds</vt:lpstr>
      <vt:lpstr>Holes and Walls</vt:lpstr>
      <vt:lpstr>Spawn Enemies</vt:lpstr>
      <vt:lpstr>Ground</vt:lpstr>
      <vt:lpstr>Enemies Raycast</vt:lpstr>
      <vt:lpstr>Difficulty Progression</vt:lpstr>
      <vt:lpstr>Choose Region</vt:lpstr>
      <vt:lpstr>STOP!</vt:lpstr>
      <vt:lpstr>Quick Prototyping</vt:lpstr>
      <vt:lpstr>Discovery</vt:lpstr>
      <vt:lpstr>New challenge = Filling up the space</vt:lpstr>
      <vt:lpstr>Other Challenge = Runtime Only</vt:lpstr>
      <vt:lpstr>Re-Use Ribbon Generator</vt:lpstr>
      <vt:lpstr>PowerPoint Presentation</vt:lpstr>
      <vt:lpstr>Jagged Groundz</vt:lpstr>
      <vt:lpstr>Texture Trickery</vt:lpstr>
      <vt:lpstr>World Fog vs Camera Fog</vt:lpstr>
      <vt:lpstr>Shader Code (Props/Ground)</vt:lpstr>
      <vt:lpstr>Centerpiece and Skybox</vt:lpstr>
      <vt:lpstr>Spawn distance and Poppin’</vt:lpstr>
      <vt:lpstr>Spawning artillery</vt:lpstr>
      <vt:lpstr>Optional behaviors</vt:lpstr>
      <vt:lpstr>From Concept To Game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Stephane Imbert</dc:creator>
  <cp:lastModifiedBy>Stephane Imbert</cp:lastModifiedBy>
  <cp:revision>209</cp:revision>
  <dcterms:created xsi:type="dcterms:W3CDTF">2018-03-04T14:36:17Z</dcterms:created>
  <dcterms:modified xsi:type="dcterms:W3CDTF">2018-04-24T13:56:10Z</dcterms:modified>
</cp:coreProperties>
</file>